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0.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mokyr-lever-revolution.pdf" TargetMode="External"/><Relationship Id="rId3" Type="http://schemas.openxmlformats.org/officeDocument/2006/relationships/hyperlink" Target="https://www.marxists.org/archive/marx/works/download/pdf/Manifesto.pdf" TargetMode="External"/><Relationship Id="rId4" Type="http://schemas.openxmlformats.org/officeDocument/2006/relationships/hyperlink" Target="https://pubs.aeaweb.org/doi/pdfplus/10.1257/jep.20.2.3" TargetMode="External"/><Relationship Id="rId5" Type="http://schemas.openxmlformats.org/officeDocument/2006/relationships/hyperlink" Target="https://delong.typepad.com/files/slouching-towards-utopia-fall-2019.zip" TargetMode="External"/><Relationship Id="rId6" Type="http://schemas.openxmlformats.org/officeDocument/2006/relationships/hyperlink" Target="https://delong.typepad.com/files/goldin-katz-race-i.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2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1.png"/><Relationship Id="rId6" Type="http://schemas.openxmlformats.org/officeDocument/2006/relationships/image" Target="../media/image32.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63.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76.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77.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10:…"/>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10:</a:t>
            </a:r>
          </a:p>
          <a:p>
            <a:pPr defTabSz="406908">
              <a:defRPr sz="5340"/>
            </a:pPr>
            <a:r>
              <a:t>3.2.2. The Industrial Revolution II</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402336">
              <a:spcBef>
                <a:spcPts val="1000"/>
              </a:spcBef>
              <a:buSzTx/>
              <a:buFontTx/>
              <a:buNone/>
              <a:defRPr b="1" sz="3168">
                <a:latin typeface="+mj-lt"/>
                <a:ea typeface="+mj-ea"/>
                <a:cs typeface="+mj-cs"/>
                <a:sym typeface="Helvetica"/>
              </a:defRPr>
            </a:pPr>
          </a:p>
          <a:p>
            <a:pPr marL="0" indent="0" algn="ctr" defTabSz="402336">
              <a:spcBef>
                <a:spcPts val="1000"/>
              </a:spcBef>
              <a:buSzTx/>
              <a:buFontTx/>
              <a:buNone/>
              <a:defRPr b="1" sz="3168">
                <a:latin typeface="+mj-lt"/>
                <a:ea typeface="+mj-ea"/>
                <a:cs typeface="+mj-cs"/>
                <a:sym typeface="Helvetica"/>
              </a:defRPr>
            </a:pPr>
            <a:r>
              <a:t>Brad DeLong</a:t>
            </a:r>
          </a:p>
          <a:p>
            <a:pPr marL="0" indent="0" algn="ctr" defTabSz="402336">
              <a:spcBef>
                <a:spcPts val="1000"/>
              </a:spcBef>
              <a:buSzTx/>
              <a:buFontTx/>
              <a:buNone/>
              <a:defRPr sz="2112">
                <a:latin typeface="+mj-lt"/>
                <a:ea typeface="+mj-ea"/>
                <a:cs typeface="+mj-cs"/>
                <a:sym typeface="Helvetica"/>
              </a:defRPr>
            </a:pPr>
            <a:r>
              <a:t>Department of Economics and Blum Center, U.C. Berkeley; and WCEG</a:t>
            </a:r>
          </a:p>
          <a:p>
            <a:pPr marL="0" indent="0" algn="ctr" defTabSz="402336">
              <a:spcBef>
                <a:spcPts val="1000"/>
              </a:spcBef>
              <a:buSzTx/>
              <a:buFontTx/>
              <a:buNone/>
              <a:defRPr sz="2112">
                <a:latin typeface="+mj-lt"/>
                <a:ea typeface="+mj-ea"/>
                <a:cs typeface="+mj-cs"/>
                <a:sym typeface="Helvetica"/>
              </a:defRPr>
            </a:pPr>
            <a:r>
              <a:t>last revised: 2020-02-20</a:t>
            </a:r>
          </a:p>
          <a:p>
            <a:pPr marL="0" indent="0" algn="ctr" defTabSz="402336">
              <a:spcBef>
                <a:spcPts val="1000"/>
              </a:spcBef>
              <a:buSzTx/>
              <a:buFontTx/>
              <a:buNone/>
              <a:defRPr sz="2112">
                <a:latin typeface="+mj-lt"/>
                <a:ea typeface="+mj-ea"/>
                <a:cs typeface="+mj-cs"/>
                <a:sym typeface="Helvetica"/>
              </a:defRPr>
            </a:pPr>
            <a:r>
              <a:t>for presentation: 2020-02-27</a:t>
            </a: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1408">
                <a:latin typeface="+mj-lt"/>
                <a:ea typeface="+mj-ea"/>
                <a:cs typeface="+mj-cs"/>
                <a:sym typeface="Helvetica"/>
              </a:defRPr>
            </a:pPr>
            <a:r>
              <a:t>Original course by Melissa Dell (Harvard Econ 1342), revised by Brad DeLong</a:t>
            </a:r>
          </a:p>
          <a:p>
            <a:pPr marL="0" indent="0" algn="ctr" defTabSz="402336">
              <a:spcBef>
                <a:spcPts val="1000"/>
              </a:spcBef>
              <a:buSzTx/>
              <a:buFontTx/>
              <a:buNone/>
              <a:defRPr sz="1232">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https://github.com/braddelong/public-files/blob/master/econ-135-lecture-10.pptx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Feb 27: Allen: Spread of Industrializa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Feb 27: Allen: Spread of Industrialization</a:t>
            </a:r>
          </a:p>
        </p:txBody>
      </p:sp>
      <p:sp>
        <p:nvSpPr>
          <p:cNvPr id="75" name="Robert Allen (2017): The Industrial Revolution: A Very Short Introduction &lt;https://delong.typepad.com/files/allen-industrial.pdf&gt;, chs. 3, 5-6:…"/>
          <p:cNvSpPr txBox="1"/>
          <p:nvPr>
            <p:ph type="body" sz="half" idx="4294967295"/>
          </p:nvPr>
        </p:nvSpPr>
        <p:spPr>
          <a:xfrm>
            <a:off x="277663" y="1270000"/>
            <a:ext cx="3631058" cy="5327883"/>
          </a:xfrm>
          <a:prstGeom prst="rect">
            <a:avLst/>
          </a:prstGeom>
        </p:spPr>
        <p:txBody>
          <a:bodyPr>
            <a:normAutofit fontScale="100000" lnSpcReduction="0"/>
          </a:bodyPr>
          <a:lstStyle/>
          <a:p>
            <a:pPr marL="0" indent="0" defTabSz="292607">
              <a:buSzTx/>
              <a:buFontTx/>
              <a:buNone/>
              <a:defRPr b="1" sz="1536">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92607">
              <a:buSzTx/>
              <a:buFontTx/>
              <a:buNone/>
              <a:defRPr b="1" sz="1536">
                <a:latin typeface="+mj-lt"/>
                <a:ea typeface="+mj-ea"/>
                <a:cs typeface="+mj-cs"/>
                <a:sym typeface="Helvetica"/>
              </a:defRPr>
            </a:pPr>
            <a:endParaRPr b="0"/>
          </a:p>
          <a:p>
            <a:pPr marL="154004" indent="-154004" defTabSz="292607">
              <a:buFontTx/>
              <a:defRPr b="1" sz="1536">
                <a:latin typeface="Times New Roman"/>
                <a:ea typeface="Times New Roman"/>
                <a:cs typeface="Times New Roman"/>
                <a:sym typeface="Times New Roman"/>
              </a:defRPr>
            </a:pPr>
            <a:r>
              <a:rPr b="0"/>
              <a:t>Western Europe: 12% in the 18th century to 28% in 1913 </a:t>
            </a:r>
            <a:endParaRPr b="0"/>
          </a:p>
          <a:p>
            <a:pPr marL="154004" indent="-154004" defTabSz="292607">
              <a:buFontTx/>
              <a:defRPr b="1" sz="1536">
                <a:latin typeface="Times New Roman"/>
                <a:ea typeface="Times New Roman"/>
                <a:cs typeface="Times New Roman"/>
                <a:sym typeface="Times New Roman"/>
              </a:defRPr>
            </a:pPr>
            <a:r>
              <a:rPr b="0"/>
              <a:t>North America: Less than 1% in the 18th century to 47% in 1953 </a:t>
            </a:r>
            <a:endParaRPr b="0"/>
          </a:p>
          <a:p>
            <a:pPr marL="154004" indent="-154004" defTabSz="292607">
              <a:buFontTx/>
              <a:defRPr b="1" sz="1536">
                <a:latin typeface="Times New Roman"/>
                <a:ea typeface="Times New Roman"/>
                <a:cs typeface="Times New Roman"/>
                <a:sym typeface="Times New Roman"/>
              </a:defRPr>
            </a:pPr>
            <a:r>
              <a:rPr b="0"/>
              <a:t>The Pacific Rim share dropped from 4 per cent to 2 per cent in the early 19th century, but then increased to 5 percent in the first half of the 20th century. By 2006, these countries were producing 17 per cent of the world’s manufactures </a:t>
            </a:r>
            <a:endParaRPr b="0"/>
          </a:p>
          <a:p>
            <a:pPr marL="154004" indent="-154004" defTabSz="292607">
              <a:buFontTx/>
              <a:defRPr b="1" sz="1536">
                <a:latin typeface="Times New Roman"/>
                <a:ea typeface="Times New Roman"/>
                <a:cs typeface="Times New Roman"/>
                <a:sym typeface="Times New Roman"/>
              </a:defRPr>
            </a:pPr>
            <a:r>
              <a:rPr b="0"/>
              <a:t>China in 1953 at 2% of manufacturing was at its all time low. 9 per cent in 2006. 25 per cent in 2013 </a:t>
            </a:r>
            <a:endParaRPr b="0"/>
          </a:p>
          <a:p>
            <a:pPr marL="154004" indent="-154004" defTabSz="292607">
              <a:buFontTx/>
              <a:defRPr b="1" sz="1536">
                <a:latin typeface="Times New Roman"/>
                <a:ea typeface="Times New Roman"/>
                <a:cs typeface="Times New Roman"/>
                <a:sym typeface="Times New Roman"/>
              </a:defRPr>
            </a:pPr>
            <a:r>
              <a:rPr b="0"/>
              <a:t>The Indian subcontinen: 2% of the world’s manufactures in 1973 and only 3% in 2013 </a:t>
            </a:r>
          </a:p>
        </p:txBody>
      </p:sp>
      <p:pic>
        <p:nvPicPr>
          <p:cNvPr id="76" name="Image" descr="Image"/>
          <p:cNvPicPr>
            <a:picLocks noChangeAspect="0"/>
          </p:cNvPicPr>
          <p:nvPr/>
        </p:nvPicPr>
        <p:blipFill>
          <a:blip r:embed="rId3">
            <a:extLst/>
          </a:blip>
          <a:stretch>
            <a:fillRect/>
          </a:stretch>
        </p:blipFill>
        <p:spPr>
          <a:xfrm>
            <a:off x="3908720" y="1270000"/>
            <a:ext cx="4941444" cy="532788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British Institutional Change"/>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8000"/>
                </a:solidFill>
              </a:defRPr>
            </a:lvl1pPr>
          </a:lstStyle>
          <a:p>
            <a:pPr/>
            <a:r>
              <a:t>British Institutional Change</a:t>
            </a:r>
          </a:p>
        </p:txBody>
      </p:sp>
      <p:sp>
        <p:nvSpPr>
          <p:cNvPr id="7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80" name="Image" descr="Image"/>
          <p:cNvPicPr>
            <a:picLocks noChangeAspect="1"/>
          </p:cNvPicPr>
          <p:nvPr/>
        </p:nvPicPr>
        <p:blipFill>
          <a:blip r:embed="rId2">
            <a:extLst/>
          </a:blip>
          <a:stretch>
            <a:fillRect/>
          </a:stretch>
        </p:blipFill>
        <p:spPr>
          <a:xfrm>
            <a:off x="277663" y="1270000"/>
            <a:ext cx="3015980" cy="2456313"/>
          </a:xfrm>
          <a:prstGeom prst="rect">
            <a:avLst/>
          </a:prstGeom>
          <a:ln w="12700">
            <a:miter lim="400000"/>
          </a:ln>
        </p:spPr>
      </p:pic>
      <p:pic>
        <p:nvPicPr>
          <p:cNvPr id="81" name="Image" descr="Image"/>
          <p:cNvPicPr>
            <a:picLocks noChangeAspect="0"/>
          </p:cNvPicPr>
          <p:nvPr/>
        </p:nvPicPr>
        <p:blipFill>
          <a:blip r:embed="rId3">
            <a:extLst/>
          </a:blip>
          <a:stretch>
            <a:fillRect/>
          </a:stretch>
        </p:blipFill>
        <p:spPr>
          <a:xfrm>
            <a:off x="3293641" y="1270000"/>
            <a:ext cx="2616560" cy="2093654"/>
          </a:xfrm>
          <a:prstGeom prst="rect">
            <a:avLst/>
          </a:prstGeom>
          <a:ln w="12700">
            <a:miter lim="400000"/>
          </a:ln>
        </p:spPr>
      </p:pic>
      <p:pic>
        <p:nvPicPr>
          <p:cNvPr id="82" name="Image" descr="Image"/>
          <p:cNvPicPr>
            <a:picLocks noChangeAspect="0"/>
          </p:cNvPicPr>
          <p:nvPr/>
        </p:nvPicPr>
        <p:blipFill>
          <a:blip r:embed="rId4">
            <a:extLst/>
          </a:blip>
          <a:stretch>
            <a:fillRect/>
          </a:stretch>
        </p:blipFill>
        <p:spPr>
          <a:xfrm>
            <a:off x="5910201" y="1270000"/>
            <a:ext cx="2939963" cy="2187968"/>
          </a:xfrm>
          <a:prstGeom prst="rect">
            <a:avLst/>
          </a:prstGeom>
          <a:ln w="12700">
            <a:miter lim="400000"/>
          </a:ln>
        </p:spPr>
      </p:pic>
      <p:pic>
        <p:nvPicPr>
          <p:cNvPr id="83" name="Image" descr="Image"/>
          <p:cNvPicPr>
            <a:picLocks noChangeAspect="0"/>
          </p:cNvPicPr>
          <p:nvPr/>
        </p:nvPicPr>
        <p:blipFill>
          <a:blip r:embed="rId5">
            <a:extLst/>
          </a:blip>
          <a:stretch>
            <a:fillRect/>
          </a:stretch>
        </p:blipFill>
        <p:spPr>
          <a:xfrm>
            <a:off x="277663" y="3792285"/>
            <a:ext cx="4135516" cy="2628901"/>
          </a:xfrm>
          <a:prstGeom prst="rect">
            <a:avLst/>
          </a:prstGeom>
          <a:ln w="12700">
            <a:miter lim="400000"/>
          </a:ln>
        </p:spPr>
      </p:pic>
      <p:pic>
        <p:nvPicPr>
          <p:cNvPr id="84" name="Image" descr="Image"/>
          <p:cNvPicPr>
            <a:picLocks noChangeAspect="0"/>
          </p:cNvPicPr>
          <p:nvPr/>
        </p:nvPicPr>
        <p:blipFill>
          <a:blip r:embed="rId6">
            <a:extLst/>
          </a:blip>
          <a:stretch>
            <a:fillRect/>
          </a:stretch>
        </p:blipFill>
        <p:spPr>
          <a:xfrm>
            <a:off x="4566787" y="3792285"/>
            <a:ext cx="4333642" cy="26162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Literacy on the Advance"/>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8000"/>
                </a:solidFill>
              </a:defRPr>
            </a:lvl1pPr>
          </a:lstStyle>
          <a:p>
            <a:pPr/>
            <a:r>
              <a:t>Literacy on the Advance</a:t>
            </a:r>
          </a:p>
        </p:txBody>
      </p:sp>
      <p:sp>
        <p:nvSpPr>
          <p:cNvPr id="8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88" name="Image" descr="Image"/>
          <p:cNvPicPr>
            <a:picLocks noChangeAspect="1"/>
          </p:cNvPicPr>
          <p:nvPr/>
        </p:nvPicPr>
        <p:blipFill>
          <a:blip r:embed="rId2">
            <a:extLst/>
          </a:blip>
          <a:stretch>
            <a:fillRect/>
          </a:stretch>
        </p:blipFill>
        <p:spPr>
          <a:xfrm>
            <a:off x="1215194" y="1440179"/>
            <a:ext cx="6870701" cy="48768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Amount of Parliamentary Legisla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Amount of Parliamentary Legislation</a:t>
            </a:r>
          </a:p>
        </p:txBody>
      </p:sp>
      <p:sp>
        <p:nvSpPr>
          <p:cNvPr id="9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92" name="Image" descr="Image"/>
          <p:cNvPicPr>
            <a:picLocks noChangeAspect="1"/>
          </p:cNvPicPr>
          <p:nvPr/>
        </p:nvPicPr>
        <p:blipFill>
          <a:blip r:embed="rId2">
            <a:extLst/>
          </a:blip>
          <a:stretch>
            <a:fillRect/>
          </a:stretch>
        </p:blipFill>
        <p:spPr>
          <a:xfrm>
            <a:off x="767330" y="1270000"/>
            <a:ext cx="7850744" cy="521716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Investments in Road and River Transport"/>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Investments in Road and River Transport</a:t>
            </a:r>
          </a:p>
        </p:txBody>
      </p:sp>
      <p:sp>
        <p:nvSpPr>
          <p:cNvPr id="9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96" name="Image" descr="Image"/>
          <p:cNvPicPr>
            <a:picLocks noChangeAspect="1"/>
          </p:cNvPicPr>
          <p:nvPr/>
        </p:nvPicPr>
        <p:blipFill>
          <a:blip r:embed="rId2">
            <a:extLst/>
          </a:blip>
          <a:stretch>
            <a:fillRect/>
          </a:stretch>
        </p:blipFill>
        <p:spPr>
          <a:xfrm>
            <a:off x="735395" y="1270000"/>
            <a:ext cx="7339902" cy="521716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Making Policy and Making the State"/>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8000"/>
                </a:solidFill>
              </a:defRPr>
            </a:lvl1pPr>
          </a:lstStyle>
          <a:p>
            <a:pPr/>
            <a:r>
              <a:t>Making Policy and Making the State</a:t>
            </a:r>
          </a:p>
        </p:txBody>
      </p:sp>
      <p:sp>
        <p:nvSpPr>
          <p:cNvPr id="9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00" name="The shift to Parliament made the government trustable by taxpayer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33756">
              <a:spcBef>
                <a:spcPts val="800"/>
              </a:spcBef>
              <a:defRPr b="1" sz="1752">
                <a:latin typeface="+mj-lt"/>
                <a:ea typeface="+mj-ea"/>
                <a:cs typeface="+mj-cs"/>
                <a:sym typeface="Helvetica"/>
              </a:defRPr>
            </a:pPr>
            <a:r>
              <a:t>The shift to Parliament made the government trustable by taxpayers:</a:t>
            </a:r>
          </a:p>
          <a:p>
            <a:pPr marL="175661" indent="-175661" defTabSz="333756">
              <a:spcBef>
                <a:spcPts val="800"/>
              </a:spcBef>
              <a:buSzPct val="100000"/>
              <a:buChar char="•"/>
              <a:defRPr sz="1752">
                <a:latin typeface="Times New Roman"/>
                <a:ea typeface="Times New Roman"/>
                <a:cs typeface="Times New Roman"/>
                <a:sym typeface="Times New Roman"/>
              </a:defRPr>
            </a:pPr>
            <a:r>
              <a:t>The shift in authority and power to Parliament meant that policy got made in a completely different way. </a:t>
            </a:r>
          </a:p>
          <a:p>
            <a:pPr marL="175661" indent="-175661" defTabSz="333756">
              <a:spcBef>
                <a:spcPts val="800"/>
              </a:spcBef>
              <a:buSzPct val="100000"/>
              <a:buChar char="•"/>
              <a:defRPr sz="1752">
                <a:latin typeface="Times New Roman"/>
                <a:ea typeface="Times New Roman"/>
                <a:cs typeface="Times New Roman"/>
                <a:sym typeface="Times New Roman"/>
              </a:defRPr>
            </a:pPr>
            <a:r>
              <a:t>Parliament was not a democracy (less than 10% of adult males voted, voting was open and elections were often uncontested), but the policymaking process was open to at least some segments of society. </a:t>
            </a:r>
          </a:p>
          <a:p>
            <a:pPr marL="175661" indent="-175661" defTabSz="333756">
              <a:spcBef>
                <a:spcPts val="800"/>
              </a:spcBef>
              <a:buSzPct val="100000"/>
              <a:buChar char="•"/>
              <a:defRPr sz="1752">
                <a:latin typeface="Times New Roman"/>
                <a:ea typeface="Times New Roman"/>
                <a:cs typeface="Times New Roman"/>
                <a:sym typeface="Times New Roman"/>
              </a:defRPr>
            </a:pPr>
            <a:r>
              <a:t>This is revealed by petitioning, which was intense and often focused on economic policy, for example the attack on the Royal Africa Company or reorganization of property rights. Interestingly petitions were signed by many people who could not vote. </a:t>
            </a:r>
          </a:p>
          <a:p>
            <a:pPr marL="175661" indent="-175661" defTabSz="333756">
              <a:spcBef>
                <a:spcPts val="800"/>
              </a:spcBef>
              <a:buSzPct val="100000"/>
              <a:buChar char="•"/>
              <a:defRPr sz="1752">
                <a:latin typeface="Times New Roman"/>
                <a:ea typeface="Times New Roman"/>
                <a:cs typeface="Times New Roman"/>
                <a:sym typeface="Times New Roman"/>
              </a:defRPr>
            </a:pPr>
            <a:r>
              <a:t>Finally, the Glorious Revolution led to a dramatic strengthening of the capacity of the state. This is brilliantly described by John Brewer in his book The Sinews of Power. </a:t>
            </a:r>
          </a:p>
          <a:p>
            <a:pPr marL="175661" indent="-175661" defTabSz="333756">
              <a:spcBef>
                <a:spcPts val="800"/>
              </a:spcBef>
              <a:buSzPct val="100000"/>
              <a:buChar char="•"/>
              <a:defRPr sz="1752">
                <a:latin typeface="Times New Roman"/>
                <a:ea typeface="Times New Roman"/>
                <a:cs typeface="Times New Roman"/>
                <a:sym typeface="Times New Roman"/>
              </a:defRPr>
            </a:pPr>
            <a:r>
              <a:t>The taxation system was reorganized, with a huge expansion of the excise tax bureaucracy. </a:t>
            </a:r>
          </a:p>
          <a:p>
            <a:pPr marL="175661" indent="-175661" defTabSz="333756">
              <a:spcBef>
                <a:spcPts val="800"/>
              </a:spcBef>
              <a:buSzPct val="100000"/>
              <a:buChar char="•"/>
              <a:defRPr sz="1752">
                <a:latin typeface="Times New Roman"/>
                <a:ea typeface="Times New Roman"/>
                <a:cs typeface="Times New Roman"/>
                <a:sym typeface="Times New Roman"/>
              </a:defRPr>
            </a:pPr>
            <a:r>
              <a:t>The bureaucracy was very modern in its structure and was not venal. </a:t>
            </a:r>
          </a:p>
          <a:p>
            <a:pPr marL="175661" indent="-175661" defTabSz="333756">
              <a:spcBef>
                <a:spcPts val="800"/>
              </a:spcBef>
              <a:buSzPct val="100000"/>
              <a:buChar char="•"/>
              <a:defRPr sz="1752">
                <a:latin typeface="Times New Roman"/>
                <a:ea typeface="Times New Roman"/>
                <a:cs typeface="Times New Roman"/>
                <a:sym typeface="Times New Roman"/>
              </a:defRPr>
            </a:pPr>
            <a:r>
              <a:t>Government expenditures and debt expanded. </a:t>
            </a:r>
          </a:p>
          <a:p>
            <a:pPr marL="175661" indent="-175661" defTabSz="333756">
              <a:spcBef>
                <a:spcPts val="800"/>
              </a:spcBef>
              <a:buSzPct val="100000"/>
              <a:buChar char="•"/>
              <a:defRPr sz="1752">
                <a:latin typeface="Times New Roman"/>
                <a:ea typeface="Times New Roman"/>
                <a:cs typeface="Times New Roman"/>
                <a:sym typeface="Times New Roman"/>
              </a:defRPr>
            </a:pPr>
            <a:r>
              <a:t>The main reason for this was to fund the navy. The navy fought wars but it also enforced the Navigation Acts, passed by Oliver Cromwell, which protected British industry.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he Fiscal-Military State"/>
          <p:cNvSpPr txBox="1"/>
          <p:nvPr>
            <p:ph type="title" idx="4294967295"/>
          </p:nvPr>
        </p:nvSpPr>
        <p:spPr>
          <a:xfrm>
            <a:off x="277663" y="-1"/>
            <a:ext cx="8572501" cy="1270001"/>
          </a:xfrm>
          <a:prstGeom prst="rect">
            <a:avLst/>
          </a:prstGeom>
        </p:spPr>
        <p:txBody>
          <a:bodyPr>
            <a:normAutofit fontScale="100000" lnSpcReduction="0"/>
          </a:bodyPr>
          <a:lstStyle>
            <a:lvl1pPr defTabSz="443484">
              <a:defRPr sz="5820">
                <a:solidFill>
                  <a:srgbClr val="008000"/>
                </a:solidFill>
              </a:defRPr>
            </a:lvl1pPr>
          </a:lstStyle>
          <a:p>
            <a:pPr/>
            <a:r>
              <a:t>The Fiscal-Military State</a:t>
            </a:r>
          </a:p>
        </p:txBody>
      </p:sp>
      <p:sp>
        <p:nvSpPr>
          <p:cNvPr id="10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04" name="Image" descr="Image"/>
          <p:cNvPicPr>
            <a:picLocks noChangeAspect="1"/>
          </p:cNvPicPr>
          <p:nvPr/>
        </p:nvPicPr>
        <p:blipFill>
          <a:blip r:embed="rId2">
            <a:extLst/>
          </a:blip>
          <a:stretch>
            <a:fillRect/>
          </a:stretch>
        </p:blipFill>
        <p:spPr>
          <a:xfrm>
            <a:off x="277663" y="1270000"/>
            <a:ext cx="2779029" cy="2222120"/>
          </a:xfrm>
          <a:prstGeom prst="rect">
            <a:avLst/>
          </a:prstGeom>
          <a:ln w="12700">
            <a:miter lim="400000"/>
          </a:ln>
        </p:spPr>
      </p:pic>
      <p:pic>
        <p:nvPicPr>
          <p:cNvPr id="105" name="Image" descr="Image"/>
          <p:cNvPicPr>
            <a:picLocks noChangeAspect="1"/>
          </p:cNvPicPr>
          <p:nvPr/>
        </p:nvPicPr>
        <p:blipFill>
          <a:blip r:embed="rId3">
            <a:extLst/>
          </a:blip>
          <a:stretch>
            <a:fillRect/>
          </a:stretch>
        </p:blipFill>
        <p:spPr>
          <a:xfrm>
            <a:off x="3056691" y="1270000"/>
            <a:ext cx="2495715" cy="2222120"/>
          </a:xfrm>
          <a:prstGeom prst="rect">
            <a:avLst/>
          </a:prstGeom>
          <a:ln w="12700">
            <a:miter lim="400000"/>
          </a:ln>
        </p:spPr>
      </p:pic>
      <p:pic>
        <p:nvPicPr>
          <p:cNvPr id="106" name="Image" descr="Image"/>
          <p:cNvPicPr>
            <a:picLocks noChangeAspect="1"/>
          </p:cNvPicPr>
          <p:nvPr/>
        </p:nvPicPr>
        <p:blipFill>
          <a:blip r:embed="rId4">
            <a:extLst/>
          </a:blip>
          <a:stretch>
            <a:fillRect/>
          </a:stretch>
        </p:blipFill>
        <p:spPr>
          <a:xfrm>
            <a:off x="5643450" y="1270000"/>
            <a:ext cx="3333181" cy="2222120"/>
          </a:xfrm>
          <a:prstGeom prst="rect">
            <a:avLst/>
          </a:prstGeom>
          <a:ln w="12700">
            <a:miter lim="400000"/>
          </a:ln>
        </p:spPr>
      </p:pic>
      <p:pic>
        <p:nvPicPr>
          <p:cNvPr id="107" name="Image" descr="Image"/>
          <p:cNvPicPr>
            <a:picLocks noChangeAspect="1"/>
          </p:cNvPicPr>
          <p:nvPr/>
        </p:nvPicPr>
        <p:blipFill>
          <a:blip r:embed="rId5">
            <a:extLst/>
          </a:blip>
          <a:stretch>
            <a:fillRect/>
          </a:stretch>
        </p:blipFill>
        <p:spPr>
          <a:xfrm>
            <a:off x="277663" y="3577830"/>
            <a:ext cx="2495715" cy="2909331"/>
          </a:xfrm>
          <a:prstGeom prst="rect">
            <a:avLst/>
          </a:prstGeom>
          <a:ln w="12700">
            <a:miter lim="400000"/>
          </a:ln>
        </p:spPr>
      </p:pic>
      <p:pic>
        <p:nvPicPr>
          <p:cNvPr id="108" name="Image" descr="Image"/>
          <p:cNvPicPr>
            <a:picLocks noChangeAspect="1"/>
          </p:cNvPicPr>
          <p:nvPr/>
        </p:nvPicPr>
        <p:blipFill>
          <a:blip r:embed="rId6">
            <a:extLst/>
          </a:blip>
          <a:stretch>
            <a:fillRect/>
          </a:stretch>
        </p:blipFill>
        <p:spPr>
          <a:xfrm>
            <a:off x="3056691" y="3577830"/>
            <a:ext cx="2779029" cy="3020345"/>
          </a:xfrm>
          <a:prstGeom prst="rect">
            <a:avLst/>
          </a:prstGeom>
          <a:ln w="12700">
            <a:miter lim="400000"/>
          </a:ln>
        </p:spPr>
      </p:pic>
      <p:pic>
        <p:nvPicPr>
          <p:cNvPr id="109" name="Image" descr="Image"/>
          <p:cNvPicPr>
            <a:picLocks noChangeAspect="1"/>
          </p:cNvPicPr>
          <p:nvPr/>
        </p:nvPicPr>
        <p:blipFill>
          <a:blip r:embed="rId7">
            <a:extLst/>
          </a:blip>
          <a:stretch>
            <a:fillRect/>
          </a:stretch>
        </p:blipFill>
        <p:spPr>
          <a:xfrm>
            <a:off x="5775759" y="3750876"/>
            <a:ext cx="3074405" cy="273628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Whigs and Hunter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Whigs and Hunters</a:t>
            </a:r>
          </a:p>
        </p:txBody>
      </p:sp>
      <p:sp>
        <p:nvSpPr>
          <p:cNvPr id="11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13" name="In 1723 the Whig government passed the “Black Act” (in force until 1823) which made concealing your face a hanging offens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In 1723 the Whig government passed the “Black Act” (in force until 1823) which made concealing your face a hanging offense: </a:t>
            </a:r>
          </a:p>
          <a:p>
            <a:pPr marL="151597" indent="-151597" defTabSz="288036">
              <a:spcBef>
                <a:spcPts val="700"/>
              </a:spcBef>
              <a:buSzPct val="100000"/>
              <a:buChar char="•"/>
              <a:defRPr sz="1512">
                <a:latin typeface="Times New Roman"/>
                <a:ea typeface="Times New Roman"/>
                <a:cs typeface="Times New Roman"/>
                <a:sym typeface="Times New Roman"/>
              </a:defRPr>
            </a:pPr>
            <a:r>
              <a:t>In his book </a:t>
            </a:r>
            <a:r>
              <a:rPr i="1"/>
              <a:t>Whigs and Hunters: The Origin of the Black Act</a:t>
            </a:r>
            <a:r>
              <a:t>, E.P. Thompson shows that this was part of the struggle over the enclosure of common lands. </a:t>
            </a:r>
          </a:p>
          <a:p>
            <a:pPr marL="151597" indent="-151597" defTabSz="288036">
              <a:spcBef>
                <a:spcPts val="700"/>
              </a:spcBef>
              <a:buSzPct val="100000"/>
              <a:buChar char="•"/>
              <a:defRPr sz="1512">
                <a:latin typeface="Times New Roman"/>
                <a:ea typeface="Times New Roman"/>
                <a:cs typeface="Times New Roman"/>
                <a:sym typeface="Times New Roman"/>
              </a:defRPr>
            </a:pPr>
            <a:r>
              <a:t>Poor people had traditional rights to pasture their cows, collect wood and wild foods etc, and these rights were taken away. In response they attacked the animals, crops, possessions of those who took the land and did so in disguise (like highwaymen). </a:t>
            </a:r>
          </a:p>
          <a:p>
            <a:pPr marL="151597" indent="-151597" defTabSz="288036">
              <a:spcBef>
                <a:spcPts val="700"/>
              </a:spcBef>
              <a:buSzPct val="100000"/>
              <a:buChar char="•"/>
              <a:defRPr sz="1512">
                <a:latin typeface="Times New Roman"/>
                <a:ea typeface="Times New Roman"/>
                <a:cs typeface="Times New Roman"/>
                <a:sym typeface="Times New Roman"/>
              </a:defRPr>
            </a:pPr>
            <a:r>
              <a:t>On the face of it, the Black Act appears to be part of the strategy of the oligarchy to expropriate the poor after defeating the Monarchy. Thompson then asks: was the rule of law in England just a instrument of the oligarchy? A thinly disguised tool for their interests? </a:t>
            </a:r>
          </a:p>
          <a:p>
            <a:pPr marL="151597" indent="-151597" defTabSz="288036">
              <a:spcBef>
                <a:spcPts val="700"/>
              </a:spcBef>
              <a:buSzPct val="100000"/>
              <a:buChar char="•"/>
              <a:defRPr sz="1512">
                <a:latin typeface="Times New Roman"/>
                <a:ea typeface="Times New Roman"/>
                <a:cs typeface="Times New Roman"/>
                <a:sym typeface="Times New Roman"/>
              </a:defRPr>
            </a:pPr>
            <a:r>
              <a:t>He shows the answer to this is no. Poor people challenged enclosures and frequently had their rights upheld by local justices of the peace, often the local squire or landowner! The rule of law was in fact real. </a:t>
            </a:r>
          </a:p>
          <a:p>
            <a:pPr marL="151597" indent="-151597" defTabSz="288036">
              <a:spcBef>
                <a:spcPts val="700"/>
              </a:spcBef>
              <a:buSzPct val="100000"/>
              <a:buChar char="•"/>
              <a:defRPr sz="1512">
                <a:latin typeface="Times New Roman"/>
                <a:ea typeface="Times New Roman"/>
                <a:cs typeface="Times New Roman"/>
                <a:sym typeface="Times New Roman"/>
              </a:defRPr>
            </a:pPr>
            <a:r>
              <a:t>How can one explain this apparently paradoxical finding? Thompson argues that this stems from the struggle against the monarchy in the 17th century: </a:t>
            </a:r>
          </a:p>
          <a:p>
            <a:pPr lvl="1" marL="391627" indent="-151597" defTabSz="288036">
              <a:spcBef>
                <a:spcPts val="700"/>
              </a:spcBef>
              <a:buSzPct val="100000"/>
              <a:buChar char="•"/>
              <a:defRPr sz="1512">
                <a:latin typeface="Times New Roman"/>
                <a:ea typeface="Times New Roman"/>
                <a:cs typeface="Times New Roman"/>
                <a:sym typeface="Times New Roman"/>
              </a:defRPr>
            </a:pPr>
            <a:r>
              <a:t>It was inherent in the very nature of the medium which they [those aristocrats, merchants etc. fighting the Crown] had selected for their own self-defense that it could not be reserved for the exclusive use only of their own class. The law, in its forms and traditions, entailed principles of equity and universality which ... had to be extended to all sorts and degrees of men. It is true that the law did mediate existent class relations to the advantage of the rulers, but it did so through legal forms, which imposed, again and again, inhibitions upon the actions of the rulers… (p. 264)</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A Constrained Oligarchy"/>
          <p:cNvSpPr txBox="1"/>
          <p:nvPr>
            <p:ph type="title" idx="4294967295"/>
          </p:nvPr>
        </p:nvSpPr>
        <p:spPr>
          <a:xfrm>
            <a:off x="277663" y="-1"/>
            <a:ext cx="8572501" cy="1270001"/>
          </a:xfrm>
          <a:prstGeom prst="rect">
            <a:avLst/>
          </a:prstGeom>
        </p:spPr>
        <p:txBody>
          <a:bodyPr>
            <a:normAutofit fontScale="100000" lnSpcReduction="0"/>
          </a:bodyPr>
          <a:lstStyle>
            <a:lvl1pPr defTabSz="434340">
              <a:defRPr sz="5700">
                <a:solidFill>
                  <a:srgbClr val="008000"/>
                </a:solidFill>
              </a:defRPr>
            </a:lvl1pPr>
          </a:lstStyle>
          <a:p>
            <a:pPr/>
            <a:r>
              <a:t>A Constrained Oligarchy</a:t>
            </a:r>
          </a:p>
        </p:txBody>
      </p:sp>
      <p:sp>
        <p:nvSpPr>
          <p:cNvPr id="11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17" name="Law as a way for plutocracy to protect itself against kleptocrac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Law as a way for plutocracy to protect itself against kleptocracy: </a:t>
            </a:r>
          </a:p>
          <a:p>
            <a:pPr marL="206943" indent="-206943" defTabSz="393192">
              <a:spcBef>
                <a:spcPts val="1000"/>
              </a:spcBef>
              <a:buSzPct val="100000"/>
              <a:buChar char="•"/>
              <a:defRPr sz="2064">
                <a:latin typeface="Times New Roman"/>
                <a:ea typeface="Times New Roman"/>
                <a:cs typeface="Times New Roman"/>
                <a:sym typeface="Times New Roman"/>
              </a:defRPr>
            </a:pPr>
            <a:r>
              <a:t>The Oligarchy could not risk abandoning this situation because “in the sixteenth and seventeenth centuries the law had been less an instrument of class power than a central area of conflict. Inherited by the eighteenth century gentry, this changed law was .. central to their whole purchase upon power and upon the means of life. Take away law, and the royal prerogative .. might flood back upon their properties and lives.” </a:t>
            </a:r>
          </a:p>
          <a:p>
            <a:pPr marL="206943" indent="-206943" defTabSz="393192">
              <a:spcBef>
                <a:spcPts val="1000"/>
              </a:spcBef>
              <a:buSzPct val="100000"/>
              <a:buChar char="•"/>
              <a:defRPr sz="2064">
                <a:latin typeface="Times New Roman"/>
                <a:ea typeface="Times New Roman"/>
                <a:cs typeface="Times New Roman"/>
                <a:sym typeface="Times New Roman"/>
              </a:defRPr>
            </a:pPr>
            <a:r>
              <a:t>It was also in the interest of the king to constrain local elites by limiting their extraction of the peasants. </a:t>
            </a:r>
          </a:p>
          <a:p>
            <a:pPr marL="206943" indent="-206943" defTabSz="393192">
              <a:spcBef>
                <a:spcPts val="1000"/>
              </a:spcBef>
              <a:buSzPct val="100000"/>
              <a:buChar char="•"/>
              <a:defRPr sz="2064">
                <a:latin typeface="Times New Roman"/>
                <a:ea typeface="Times New Roman"/>
                <a:cs typeface="Times New Roman"/>
                <a:sym typeface="Times New Roman"/>
              </a:defRPr>
            </a:pPr>
            <a:r>
              <a:t>Thompson also points out an interesting connection to the transition towards democracy: “When the struggles of 1790-1832 signaled that this equilibrium had changed, the rulers of England were faced with alarming alternatives. They could either dispense with the rule of law, dismantle their elaborate constitutional structures, countermand their own rhetoric and rule by force; or they could submit to their own rules and surrender their hegemony.” (p. 269)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Economic Growth and Constitutional Regim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Economic Growth and Constitutional Regimes</a:t>
            </a:r>
          </a:p>
        </p:txBody>
      </p:sp>
      <p:sp>
        <p:nvSpPr>
          <p:cNvPr id="12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1" name="Did it make a differenc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Did it make a difference?</a:t>
            </a:r>
          </a:p>
          <a:p>
            <a:pPr marL="206943" indent="-206943" defTabSz="393192">
              <a:spcBef>
                <a:spcPts val="1000"/>
              </a:spcBef>
              <a:buSzPct val="100000"/>
              <a:buChar char="•"/>
              <a:defRPr sz="2064">
                <a:latin typeface="Times New Roman"/>
                <a:ea typeface="Times New Roman"/>
                <a:cs typeface="Times New Roman"/>
                <a:sym typeface="Times New Roman"/>
              </a:defRPr>
            </a:pPr>
            <a:r>
              <a:t>There is evidence that, though small compared to what happened subsequently, Western Europe began to pull ahead economically of the rest of the world in the early-modern period. Probably also significant in establishing the prerequisites for divergence. </a:t>
            </a:r>
          </a:p>
          <a:p>
            <a:pPr marL="206943" indent="-206943" defTabSz="393192">
              <a:spcBef>
                <a:spcPts val="1000"/>
              </a:spcBef>
              <a:buSzPct val="100000"/>
              <a:buChar char="•"/>
              <a:defRPr sz="2064">
                <a:latin typeface="Times New Roman"/>
                <a:ea typeface="Times New Roman"/>
                <a:cs typeface="Times New Roman"/>
                <a:sym typeface="Times New Roman"/>
              </a:defRPr>
            </a:pPr>
            <a:r>
              <a:t>Correlation between political reforms and success. Why did some countries develop constraints on power and constitutional regimes? Why did Spain not have a Glorious Revolution? </a:t>
            </a:r>
          </a:p>
          <a:p>
            <a:pPr lvl="1" marL="534603" indent="-206943" defTabSz="393192">
              <a:spcBef>
                <a:spcPts val="1000"/>
              </a:spcBef>
              <a:buSzPct val="100000"/>
              <a:buChar char="•"/>
              <a:defRPr sz="2064">
                <a:latin typeface="Times New Roman"/>
                <a:ea typeface="Times New Roman"/>
                <a:cs typeface="Times New Roman"/>
                <a:sym typeface="Times New Roman"/>
              </a:defRPr>
            </a:pPr>
            <a:r>
              <a:t>Acemoglu, Johnson, and Robinson examine this question in “Rise of Europe: Atlantic Trade” (American Economic Review, 2005). </a:t>
            </a:r>
          </a:p>
          <a:p>
            <a:pPr marL="206943" indent="-206943" defTabSz="393192">
              <a:spcBef>
                <a:spcPts val="1000"/>
              </a:spcBef>
              <a:buSzPct val="100000"/>
              <a:buChar char="•"/>
              <a:defRPr sz="2064">
                <a:latin typeface="Times New Roman"/>
                <a:ea typeface="Times New Roman"/>
                <a:cs typeface="Times New Roman"/>
                <a:sym typeface="Times New Roman"/>
              </a:defRPr>
            </a:pPr>
            <a:r>
              <a:t>We’ll see that the discussion here resonates with the debate between Brenner and Postan, and matters for interpretations of whether or not commercialization must have been good for institutional development. </a:t>
            </a:r>
          </a:p>
          <a:p>
            <a:pPr marL="206943" indent="-206943" defTabSz="393192">
              <a:spcBef>
                <a:spcPts val="1000"/>
              </a:spcBef>
              <a:buSzPct val="100000"/>
              <a:buChar char="•"/>
              <a:defRPr sz="2064">
                <a:latin typeface="Times New Roman"/>
                <a:ea typeface="Times New Roman"/>
                <a:cs typeface="Times New Roman"/>
                <a:sym typeface="Times New Roman"/>
              </a:defRPr>
            </a:pPr>
            <a:r>
              <a:t>Close aggregate association between growth and the expansion of overseas trade after 1492.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10. Industrial Revolutions II (Feb 27):…"/>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78892">
              <a:spcBef>
                <a:spcPts val="0"/>
              </a:spcBef>
              <a:buSzTx/>
              <a:buFontTx/>
              <a:buNone/>
              <a:defRPr b="1" sz="1464">
                <a:latin typeface="+mj-lt"/>
                <a:ea typeface="+mj-ea"/>
                <a:cs typeface="+mj-cs"/>
                <a:sym typeface="Helvetica"/>
              </a:defRPr>
            </a:pPr>
            <a:r>
              <a:t>10. Industrial Revolutions II (Feb 27):</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Before</a:t>
            </a:r>
            <a:r>
              <a:t>: Joel Mokyr (1990): </a:t>
            </a:r>
            <a:r>
              <a:rPr i="1"/>
              <a:t>Lever of Riches</a:t>
            </a:r>
            <a:r>
              <a:t>, chapter 5 “The Years of Miracles” &lt;</a:t>
            </a:r>
            <a:r>
              <a:rPr u="sng">
                <a:solidFill>
                  <a:srgbClr val="0000FF"/>
                </a:solidFill>
                <a:uFill>
                  <a:solidFill>
                    <a:srgbClr val="0000FF"/>
                  </a:solidFill>
                </a:uFill>
                <a:hlinkClick r:id="rId2" invalidUrl="" action="" tgtFrame="" tooltip="" history="1" highlightClick="0" endSnd="0"/>
              </a:rPr>
              <a:t>https://delong.typepad.com/files/mokyr-lever-revolution.pdf</a:t>
            </a:r>
            <a:r>
              <a:t>&gt; </a:t>
            </a:r>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a:t>
            </a:r>
            <a:r>
              <a:rPr i="1"/>
              <a:t>The Communist Manifesto</a:t>
            </a:r>
            <a:r>
              <a:t> &lt;</a:t>
            </a:r>
            <a:r>
              <a:rPr u="sng">
                <a:solidFill>
                  <a:srgbClr val="0000FF"/>
                </a:solidFill>
                <a:uFill>
                  <a:solidFill>
                    <a:srgbClr val="0000FF"/>
                  </a:solidFill>
                </a:uFill>
                <a:hlinkClick r:id="rId3" invalidUrl="" action="" tgtFrame="" tooltip="" history="1" highlightClick="0" endSnd="0"/>
              </a:rPr>
              <a:t>https://www.marxists.org/archive/marx/works/download/pdf/Manifesto.pdf</a:t>
            </a:r>
            <a:r>
              <a:t>&gt; </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&lt;https://github.com/braddelong/public-files/blob/master/econ-135-lecture-10.pptx&gt;</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4</a:t>
            </a:r>
          </a:p>
          <a:p>
            <a:pPr marL="0" indent="0" defTabSz="278892">
              <a:spcBef>
                <a:spcPts val="0"/>
              </a:spcBef>
              <a:buSzTx/>
              <a:buFontTx/>
              <a:buNone/>
              <a:defRPr b="1" sz="1464">
                <a:latin typeface="+mj-lt"/>
                <a:ea typeface="+mj-ea"/>
                <a:cs typeface="+mj-cs"/>
                <a:sym typeface="Helvetica"/>
              </a:defRPr>
            </a:pPr>
          </a:p>
          <a:p>
            <a:pPr marL="0" indent="0" defTabSz="278892">
              <a:spcBef>
                <a:spcPts val="0"/>
              </a:spcBef>
              <a:buSzTx/>
              <a:buFontTx/>
              <a:buNone/>
              <a:defRPr b="1" sz="1464">
                <a:latin typeface="+mj-lt"/>
                <a:ea typeface="+mj-ea"/>
                <a:cs typeface="+mj-cs"/>
                <a:sym typeface="Helvetica"/>
              </a:defRPr>
            </a:pPr>
            <a:r>
              <a:t>11. Why Northwest Europe? (Mar 3):</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a:t>
            </a:r>
            <a:r>
              <a:t>David Landes (2006): </a:t>
            </a:r>
            <a:r>
              <a:rPr i="1"/>
              <a:t>Why Europe and the West? Why Not China?</a:t>
            </a:r>
            <a:r>
              <a:t> &lt;</a:t>
            </a:r>
            <a:r>
              <a:rPr u="sng">
                <a:solidFill>
                  <a:srgbClr val="0000FF"/>
                </a:solidFill>
                <a:uFill>
                  <a:solidFill>
                    <a:srgbClr val="0000FF"/>
                  </a:solidFill>
                </a:uFill>
                <a:hlinkClick r:id="rId4" invalidUrl="" action="" tgtFrame="" tooltip="" history="1" highlightClick="0" endSnd="0"/>
              </a:rPr>
              <a:t>https://pubs.aeaweb.org/doi/pdfplus/10.1257/jep.20.2.3</a:t>
            </a:r>
            <a:r>
              <a:t>&gt;</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&lt;https://github.com/braddelong/public-files/blob/master/econ-135-lecture-11.pptx&gt;</a:t>
            </a:r>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paper; due Mar 4</a:t>
            </a:r>
          </a:p>
          <a:p>
            <a:pPr marL="0" indent="0" defTabSz="278892">
              <a:spcBef>
                <a:spcPts val="0"/>
              </a:spcBef>
              <a:buSzTx/>
              <a:buFontTx/>
              <a:buNone/>
              <a:defRPr b="1" sz="1464">
                <a:latin typeface="+mj-lt"/>
                <a:ea typeface="+mj-ea"/>
                <a:cs typeface="+mj-cs"/>
                <a:sym typeface="Helvetica"/>
              </a:defRPr>
            </a:pPr>
          </a:p>
          <a:p>
            <a:pPr marL="0" indent="0" defTabSz="278892">
              <a:spcBef>
                <a:spcPts val="0"/>
              </a:spcBef>
              <a:buSzTx/>
              <a:buFontTx/>
              <a:buNone/>
              <a:defRPr b="1" sz="1464">
                <a:latin typeface="+mj-lt"/>
                <a:ea typeface="+mj-ea"/>
                <a:cs typeface="+mj-cs"/>
                <a:sym typeface="Helvetica"/>
              </a:defRPr>
            </a:pPr>
            <a:r>
              <a:t>12. Modern Economic Growth (Mar 5):</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a:t>
            </a:r>
            <a:r>
              <a:t>J. Bradford DeLong: </a:t>
            </a:r>
            <a:r>
              <a:rPr i="1"/>
              <a:t>Slouching Towards Utopia?: An Economic History of the Long Twentieth Century</a:t>
            </a:r>
            <a:r>
              <a:t> DRAFT, selections &lt;</a:t>
            </a:r>
            <a:r>
              <a:rPr u="sng">
                <a:solidFill>
                  <a:srgbClr val="0000FF"/>
                </a:solidFill>
                <a:uFill>
                  <a:solidFill>
                    <a:srgbClr val="0000FF"/>
                  </a:solidFill>
                </a:uFill>
                <a:hlinkClick r:id="rId5" invalidUrl="" action="" tgtFrame="" tooltip="" history="1" highlightClick="0" endSnd="0"/>
              </a:rPr>
              <a:t>https://delong.typepad.com/files/slouching-towards-utopia-fall-2019.zip</a:t>
            </a:r>
            <a:r>
              <a:t>&gt;</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&lt;https://github.com/braddelong/public-files/blob/master/econ-135-lecture-12.pptx&gt;</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Start</a:t>
            </a:r>
            <a:r>
              <a:t>: Assignment 7: post-1500 growth accelerations paper; due March 11</a:t>
            </a:r>
          </a:p>
          <a:p>
            <a:pPr marL="0" indent="0" defTabSz="278892">
              <a:spcBef>
                <a:spcPts val="0"/>
              </a:spcBef>
              <a:buSzTx/>
              <a:buFontTx/>
              <a:buNone/>
              <a:defRPr b="1" sz="1464">
                <a:latin typeface="+mj-lt"/>
                <a:ea typeface="+mj-ea"/>
                <a:cs typeface="+mj-cs"/>
                <a:sym typeface="Helvetica"/>
              </a:defRPr>
            </a:pPr>
            <a:endParaRPr b="0"/>
          </a:p>
          <a:p>
            <a:pPr marL="0" indent="0" defTabSz="278892">
              <a:spcBef>
                <a:spcPts val="0"/>
              </a:spcBef>
              <a:buSzTx/>
              <a:buFontTx/>
              <a:buNone/>
              <a:defRPr b="1" sz="1464">
                <a:latin typeface="+mj-lt"/>
                <a:ea typeface="+mj-ea"/>
                <a:cs typeface="+mj-cs"/>
                <a:sym typeface="Helvetica"/>
              </a:defRPr>
            </a:pPr>
            <a:r>
              <a:t>13. U.S. Economic Ascendancy (Mar 10):</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a:t>
            </a:r>
            <a:r>
              <a:t>Claudia Goldin and Larry Katz: </a:t>
            </a:r>
            <a:r>
              <a:rPr i="1"/>
              <a:t>The Race Between Education and Technology</a:t>
            </a:r>
            <a:r>
              <a:t>, chapter 1 &lt;</a:t>
            </a:r>
            <a:r>
              <a:rPr u="sng">
                <a:solidFill>
                  <a:srgbClr val="0000FF"/>
                </a:solidFill>
                <a:uFill>
                  <a:solidFill>
                    <a:srgbClr val="0000FF"/>
                  </a:solidFill>
                </a:uFill>
                <a:hlinkClick r:id="rId6" invalidUrl="" action="" tgtFrame="" tooltip="" history="1" highlightClick="0" endSnd="0"/>
              </a:rPr>
              <a:t>https://delong.typepad.com/files/goldin-katz-race-i.pdf</a:t>
            </a:r>
            <a:r>
              <a:t>&gt;</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Slides</a:t>
            </a:r>
            <a:r>
              <a:t>: </a:t>
            </a:r>
            <a:r>
              <a:t>&lt;https://github.com/braddelong/public-files/blob/master/econ-135-lecture-13.pptx&gt;</a:t>
            </a:r>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Finish</a:t>
            </a:r>
            <a:r>
              <a:t>: Assignment 7: post-1500 growth accelerations paper; due March 11</a:t>
            </a:r>
          </a:p>
        </p:txBody>
      </p:sp>
      <p:sp>
        <p:nvSpPr>
          <p:cNvPr id="40"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
        <p:nvSpPr>
          <p:cNvPr id="41" name="9:40-9:42"/>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9:40-9:42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Industrial Revolution: Atlantic Expans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Industrial Revolution: Atlantic Expansion</a:t>
            </a:r>
          </a:p>
        </p:txBody>
      </p:sp>
      <p:sp>
        <p:nvSpPr>
          <p:cNvPr id="124"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5" name="Which countries developed constitutional regim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Which countries developed constitutional regimes?</a:t>
            </a:r>
          </a:p>
          <a:p>
            <a:pPr marL="139566" indent="-139566" defTabSz="265175">
              <a:spcBef>
                <a:spcPts val="600"/>
              </a:spcBef>
              <a:buSzPct val="100000"/>
              <a:buChar char="•"/>
              <a:defRPr sz="1392">
                <a:latin typeface="Times New Roman"/>
                <a:ea typeface="Times New Roman"/>
                <a:cs typeface="Times New Roman"/>
                <a:sym typeface="Times New Roman"/>
              </a:defRPr>
            </a:pPr>
            <a:r>
              <a:t>Major issue in early modern Europe: security of property rights for merchants and control of entry into overseas trade. These economic institutions determined by the distribution of political power. </a:t>
            </a:r>
          </a:p>
          <a:p>
            <a:pPr marL="139566" indent="-139566" defTabSz="265175">
              <a:spcBef>
                <a:spcPts val="600"/>
              </a:spcBef>
              <a:buSzPct val="100000"/>
              <a:buChar char="•"/>
              <a:defRPr sz="1392">
                <a:latin typeface="Times New Roman"/>
                <a:ea typeface="Times New Roman"/>
                <a:cs typeface="Times New Roman"/>
                <a:sym typeface="Times New Roman"/>
              </a:defRPr>
            </a:pPr>
            <a:r>
              <a:t>In absolutist monarchies, less security of property rights and crown monopoly of foreign trade. </a:t>
            </a:r>
          </a:p>
          <a:p>
            <a:pPr marL="139566" indent="-139566" defTabSz="265175">
              <a:spcBef>
                <a:spcPts val="600"/>
              </a:spcBef>
              <a:buSzPct val="100000"/>
              <a:buChar char="•"/>
              <a:defRPr sz="1392">
                <a:latin typeface="Times New Roman"/>
                <a:ea typeface="Times New Roman"/>
                <a:cs typeface="Times New Roman"/>
                <a:sym typeface="Times New Roman"/>
              </a:defRPr>
            </a:pPr>
            <a:r>
              <a:t>Development of constraints in Britain and the Netherlands related to conflict between merchants and Crown. </a:t>
            </a:r>
          </a:p>
          <a:p>
            <a:pPr marL="139566" indent="-139566" defTabSz="265175">
              <a:spcBef>
                <a:spcPts val="600"/>
              </a:spcBef>
              <a:buSzPct val="100000"/>
              <a:buChar char="•"/>
              <a:defRPr sz="1392">
                <a:latin typeface="Times New Roman"/>
                <a:ea typeface="Times New Roman"/>
                <a:cs typeface="Times New Roman"/>
                <a:sym typeface="Times New Roman"/>
              </a:defRPr>
            </a:pPr>
            <a:r>
              <a:t>Institutional change driven by opening of Atlantic trade which enriched and empowered those with an interest in restraining power – English Civil War and Glorious Revolution, Dutch Revolt. </a:t>
            </a:r>
          </a:p>
          <a:p>
            <a:pPr marL="139566" indent="-139566" defTabSz="265175">
              <a:spcBef>
                <a:spcPts val="600"/>
              </a:spcBef>
              <a:buSzPct val="100000"/>
              <a:buChar char="•"/>
              <a:defRPr sz="1392">
                <a:latin typeface="Times New Roman"/>
                <a:ea typeface="Times New Roman"/>
                <a:cs typeface="Times New Roman"/>
                <a:sym typeface="Times New Roman"/>
              </a:defRPr>
            </a:pPr>
            <a:r>
              <a:t>Thus rise of Western Europe was in fact the rise of Atlantic Europe. But not all Atlantic nations gained. </a:t>
            </a:r>
          </a:p>
          <a:p>
            <a:pPr marL="139566" indent="-139566" defTabSz="265175">
              <a:spcBef>
                <a:spcPts val="600"/>
              </a:spcBef>
              <a:buSzPct val="100000"/>
              <a:buChar char="•"/>
              <a:defRPr sz="1392">
                <a:latin typeface="Times New Roman"/>
                <a:ea typeface="Times New Roman"/>
                <a:cs typeface="Times New Roman"/>
                <a:sym typeface="Times New Roman"/>
              </a:defRPr>
            </a:pPr>
            <a:r>
              <a:t>Changing environment: opening of trade routes to New World and Asia via the Atlantic. </a:t>
            </a:r>
          </a:p>
          <a:p>
            <a:pPr marL="139566" indent="-139566" defTabSz="265175">
              <a:spcBef>
                <a:spcPts val="600"/>
              </a:spcBef>
              <a:buSzPct val="100000"/>
              <a:buChar char="•"/>
              <a:defRPr sz="1392">
                <a:latin typeface="Times New Roman"/>
                <a:ea typeface="Times New Roman"/>
                <a:cs typeface="Times New Roman"/>
                <a:sym typeface="Times New Roman"/>
              </a:defRPr>
            </a:pPr>
            <a:r>
              <a:t>Different effects of this new economic opportunity depending on economic and political institutions </a:t>
            </a:r>
          </a:p>
          <a:p>
            <a:pPr marL="139566" indent="-139566" defTabSz="265175">
              <a:spcBef>
                <a:spcPts val="600"/>
              </a:spcBef>
              <a:buSzPct val="100000"/>
              <a:buChar char="•"/>
              <a:defRPr sz="1392">
                <a:latin typeface="Times New Roman"/>
                <a:ea typeface="Times New Roman"/>
                <a:cs typeface="Times New Roman"/>
                <a:sym typeface="Times New Roman"/>
              </a:defRPr>
            </a:pPr>
            <a:r>
              <a:t>In countries with access to the Atlantic and with some degree of entry into foreign trade (i.e., Britain and the Netherlands): new groups of merchants enriched. </a:t>
            </a:r>
          </a:p>
          <a:p>
            <a:pPr marL="139566" indent="-139566" defTabSz="265175">
              <a:spcBef>
                <a:spcPts val="600"/>
              </a:spcBef>
              <a:buSzPct val="100000"/>
              <a:buChar char="•"/>
              <a:defRPr sz="1392">
                <a:latin typeface="Times New Roman"/>
                <a:ea typeface="Times New Roman"/>
                <a:cs typeface="Times New Roman"/>
                <a:sym typeface="Times New Roman"/>
              </a:defRPr>
            </a:pPr>
            <a:r>
              <a:t>In countries with tight crown monopoly of trade (i.e., Spain, Portugal, France), the monarchy and its allies became the main beneficiaries </a:t>
            </a:r>
          </a:p>
          <a:p>
            <a:pPr marL="139566" indent="-139566" defTabSz="265175">
              <a:spcBef>
                <a:spcPts val="600"/>
              </a:spcBef>
              <a:buSzPct val="100000"/>
              <a:buChar char="•"/>
              <a:defRPr sz="1392">
                <a:latin typeface="Times New Roman"/>
                <a:ea typeface="Times New Roman"/>
                <a:cs typeface="Times New Roman"/>
                <a:sym typeface="Times New Roman"/>
              </a:defRPr>
            </a:pPr>
            <a:r>
              <a:t>For countries without access to the Atlantic; no direct benefits and indirect costs through diversion of trade </a:t>
            </a:r>
          </a:p>
          <a:p>
            <a:pPr marL="139566" indent="-139566" defTabSz="265175">
              <a:spcBef>
                <a:spcPts val="600"/>
              </a:spcBef>
              <a:buSzPct val="100000"/>
              <a:buChar char="•"/>
              <a:defRPr sz="1392">
                <a:latin typeface="Times New Roman"/>
                <a:ea typeface="Times New Roman"/>
                <a:cs typeface="Times New Roman"/>
                <a:sym typeface="Times New Roman"/>
              </a:defRPr>
            </a:pPr>
            <a:r>
              <a:t>The enrichment of new groups outside of the Royal coalition was crucial. They had vested interest in more secure property rights and in restraining monopolies. </a:t>
            </a:r>
          </a:p>
          <a:p>
            <a:pPr marL="139566" indent="-139566" defTabSz="265175">
              <a:spcBef>
                <a:spcPts val="600"/>
              </a:spcBef>
              <a:buSzPct val="100000"/>
              <a:buChar char="•"/>
              <a:defRPr sz="1392">
                <a:latin typeface="Times New Roman"/>
                <a:ea typeface="Times New Roman"/>
                <a:cs typeface="Times New Roman"/>
                <a:sym typeface="Times New Roman"/>
              </a:defRPr>
            </a:pPr>
            <a:r>
              <a:t>The enrichment of these groups through inter-Oceanic trade strengthened their resources and political power and culminated in the Dutch Revolt and in Britain the Civil War and Glorious Revolution. </a:t>
            </a:r>
            <a:br/>
          </a:p>
        </p:txBody>
      </p:sp>
      <p:sp>
        <p:nvSpPr>
          <p:cNvPr id="126" name="10:20-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10:20-10:35</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Assessing the North-Thomas View"/>
          <p:cNvSpPr txBox="1"/>
          <p:nvPr>
            <p:ph type="title" idx="4294967295"/>
          </p:nvPr>
        </p:nvSpPr>
        <p:spPr>
          <a:xfrm>
            <a:off x="277663" y="-1"/>
            <a:ext cx="8572501" cy="1270001"/>
          </a:xfrm>
          <a:prstGeom prst="rect">
            <a:avLst/>
          </a:prstGeom>
        </p:spPr>
        <p:txBody>
          <a:bodyPr>
            <a:normAutofit fontScale="100000" lnSpcReduction="0"/>
          </a:bodyPr>
          <a:lstStyle>
            <a:lvl1pPr defTabSz="306324">
              <a:defRPr sz="4020">
                <a:solidFill>
                  <a:srgbClr val="008000"/>
                </a:solidFill>
              </a:defRPr>
            </a:lvl1pPr>
          </a:lstStyle>
          <a:p>
            <a:pPr/>
            <a:r>
              <a:t>Assessing the North-Thomas View</a:t>
            </a:r>
          </a:p>
        </p:txBody>
      </p:sp>
      <p:sp>
        <p:nvSpPr>
          <p:cNvPr id="12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30" name="We now think it is incomplet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16052">
              <a:spcBef>
                <a:spcPts val="1000"/>
              </a:spcBef>
              <a:defRPr b="1" sz="2184">
                <a:latin typeface="+mj-lt"/>
                <a:ea typeface="+mj-ea"/>
                <a:cs typeface="+mj-cs"/>
                <a:sym typeface="Helvetica"/>
              </a:defRPr>
            </a:pPr>
            <a:r>
              <a:t>We now think it is incomplete:</a:t>
            </a:r>
          </a:p>
          <a:p>
            <a:pPr marL="218974" indent="-218974" defTabSz="416052">
              <a:spcBef>
                <a:spcPts val="1000"/>
              </a:spcBef>
              <a:buSzPct val="100000"/>
              <a:buChar char="•"/>
              <a:defRPr sz="2184">
                <a:latin typeface="Times New Roman"/>
                <a:ea typeface="Times New Roman"/>
                <a:cs typeface="Times New Roman"/>
                <a:sym typeface="Times New Roman"/>
              </a:defRPr>
            </a:pPr>
            <a:r>
              <a:t>North and Thomas’ view incomplete. They do not explain why this all happened in Britain. North and Thomas argued that this was due to initially good institutions (Tudor monarchy in England was relatively constrained already), but this is not sufficient to explain who did well (e.g. Italian city states had best institutions but stagnated). </a:t>
            </a:r>
          </a:p>
          <a:p>
            <a:pPr marL="218974" indent="-218974" defTabSz="416052">
              <a:spcBef>
                <a:spcPts val="1000"/>
              </a:spcBef>
              <a:buSzPct val="100000"/>
              <a:buChar char="•"/>
              <a:defRPr sz="2184">
                <a:latin typeface="Times New Roman"/>
                <a:ea typeface="Times New Roman"/>
                <a:cs typeface="Times New Roman"/>
                <a:sym typeface="Times New Roman"/>
              </a:defRPr>
            </a:pPr>
            <a:r>
              <a:t>Crucial interaction between initial institutions and access to Atlantic/Overseas trading opportunities. </a:t>
            </a:r>
          </a:p>
          <a:p>
            <a:pPr marL="218974" indent="-218974" defTabSz="416052">
              <a:spcBef>
                <a:spcPts val="1000"/>
              </a:spcBef>
              <a:buSzPct val="100000"/>
              <a:buChar char="•"/>
              <a:defRPr sz="2184">
                <a:latin typeface="Times New Roman"/>
                <a:ea typeface="Times New Roman"/>
                <a:cs typeface="Times New Roman"/>
                <a:sym typeface="Times New Roman"/>
              </a:defRPr>
            </a:pPr>
            <a:r>
              <a:t>In fact, while in Britain and the Netherlands trade went hand in hand with improvements of institutions, in Spain there was institutional decline. </a:t>
            </a:r>
          </a:p>
          <a:p>
            <a:pPr marL="218974" indent="-218974" defTabSz="416052">
              <a:spcBef>
                <a:spcPts val="1000"/>
              </a:spcBef>
              <a:buSzPct val="100000"/>
              <a:buChar char="•"/>
              <a:defRPr sz="2184">
                <a:latin typeface="Times New Roman"/>
                <a:ea typeface="Times New Roman"/>
                <a:cs typeface="Times New Roman"/>
                <a:sym typeface="Times New Roman"/>
              </a:defRPr>
            </a:pPr>
            <a:r>
              <a:t>This is very much like Brenner’s story. It is the initial institutions (balance of power in society) that determines the implications of a big trade shock.</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133" name="A number of possibilities:…"/>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A number of possibilities:</a:t>
            </a:r>
            <a:endParaRPr b="1"/>
          </a:p>
          <a:p>
            <a:pPr marL="0" indent="0">
              <a:spcBef>
                <a:spcPts val="1200"/>
              </a:spcBef>
              <a:buSzTx/>
              <a:buFontTx/>
              <a:buNone/>
              <a:defRPr sz="2400">
                <a:latin typeface="+mj-lt"/>
                <a:ea typeface="+mj-ea"/>
                <a:cs typeface="+mj-cs"/>
                <a:sym typeface="Helvetica"/>
              </a:defRPr>
            </a:pPr>
          </a:p>
          <a:p>
            <a:pPr marL="240631" indent="-240631">
              <a:spcBef>
                <a:spcPts val="1200"/>
              </a:spcBef>
              <a:buFontTx/>
              <a:defRPr sz="2400">
                <a:latin typeface="Times New Roman"/>
                <a:ea typeface="Times New Roman"/>
                <a:cs typeface="Times New Roman"/>
                <a:sym typeface="Times New Roman"/>
              </a:defRPr>
            </a:pPr>
            <a:r>
              <a:t>The grand overview of the history of economic growth</a:t>
            </a:r>
          </a:p>
        </p:txBody>
      </p:sp>
      <p:sp>
        <p:nvSpPr>
          <p:cNvPr id="13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The European Marriage Pattern and European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European Marriage Pattern and European Growth</a:t>
            </a:r>
          </a:p>
        </p:txBody>
      </p:sp>
      <p:sp>
        <p:nvSpPr>
          <p:cNvPr id="13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38" name="Malthus: positive and preventative check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1608">
                <a:latin typeface="+mj-lt"/>
                <a:ea typeface="+mj-ea"/>
                <a:cs typeface="+mj-cs"/>
                <a:sym typeface="Helvetica"/>
              </a:defRPr>
            </a:pPr>
            <a:r>
              <a:t>Malthus: positive and preventative checks:</a:t>
            </a:r>
          </a:p>
          <a:p>
            <a:pPr marL="161223" indent="-161223" defTabSz="306324">
              <a:spcBef>
                <a:spcPts val="800"/>
              </a:spcBef>
              <a:buSzPct val="100000"/>
              <a:buChar char="•"/>
              <a:defRPr sz="1608">
                <a:latin typeface="Times New Roman"/>
                <a:ea typeface="Times New Roman"/>
                <a:cs typeface="Times New Roman"/>
                <a:sym typeface="Times New Roman"/>
              </a:defRPr>
            </a:pPr>
            <a:r>
              <a:t>Positive checks: events that raised the death rate, such as famines, disease, and war. We discussed that these may occur as rising population puts downward pressure on wages. </a:t>
            </a:r>
          </a:p>
          <a:p>
            <a:pPr marL="161223" indent="-161223" defTabSz="306324">
              <a:spcBef>
                <a:spcPts val="800"/>
              </a:spcBef>
              <a:buSzPct val="100000"/>
              <a:buChar char="•"/>
              <a:defRPr sz="1608">
                <a:latin typeface="Times New Roman"/>
                <a:ea typeface="Times New Roman"/>
                <a:cs typeface="Times New Roman"/>
                <a:sym typeface="Times New Roman"/>
              </a:defRPr>
            </a:pPr>
            <a:r>
              <a:t>Preventative checks: behavior that lowered the fertility rate - delaying the age of marriage for women or preventing some women from marrying altogether. </a:t>
            </a:r>
          </a:p>
          <a:p>
            <a:pPr marL="161223" indent="-161223" defTabSz="306324">
              <a:spcBef>
                <a:spcPts val="800"/>
              </a:spcBef>
              <a:buSzPct val="100000"/>
              <a:buChar char="•"/>
              <a:defRPr sz="1608">
                <a:latin typeface="Times New Roman"/>
                <a:ea typeface="Times New Roman"/>
                <a:cs typeface="Times New Roman"/>
                <a:sym typeface="Times New Roman"/>
              </a:defRPr>
            </a:pPr>
            <a:r>
              <a:t>Societies where the positive check operates have a low level of average income since population expansion is only restrained by mortality. </a:t>
            </a:r>
          </a:p>
          <a:p>
            <a:pPr marL="161223" indent="-161223" defTabSz="306324">
              <a:spcBef>
                <a:spcPts val="800"/>
              </a:spcBef>
              <a:buSzPct val="100000"/>
              <a:buChar char="•"/>
              <a:defRPr sz="1608">
                <a:latin typeface="Times New Roman"/>
                <a:ea typeface="Times New Roman"/>
                <a:cs typeface="Times New Roman"/>
                <a:sym typeface="Times New Roman"/>
              </a:defRPr>
            </a:pPr>
            <a:r>
              <a:t>Societies where the preventive check operates have a higher level of average income since the birth rate falls if income drops and the fall in fertility relieves the population pressure, thereby, cushioning the income drop. </a:t>
            </a:r>
          </a:p>
          <a:p>
            <a:pPr marL="161223" indent="-161223" defTabSz="306324">
              <a:spcBef>
                <a:spcPts val="800"/>
              </a:spcBef>
              <a:buSzPct val="100000"/>
              <a:buChar char="•"/>
              <a:defRPr sz="1608">
                <a:latin typeface="Times New Roman"/>
                <a:ea typeface="Times New Roman"/>
                <a:cs typeface="Times New Roman"/>
                <a:sym typeface="Times New Roman"/>
              </a:defRPr>
            </a:pPr>
            <a:r>
              <a:t>In Bulgaria in 1900,all women (99%)eventually married and most married in their teens. </a:t>
            </a:r>
          </a:p>
          <a:p>
            <a:pPr lvl="1" marL="416493" indent="-161223" defTabSz="306324">
              <a:spcBef>
                <a:spcPts val="800"/>
              </a:spcBef>
              <a:buSzPct val="100000"/>
              <a:buChar char="•"/>
              <a:defRPr sz="1608">
                <a:latin typeface="Times New Roman"/>
                <a:ea typeface="Times New Roman"/>
                <a:cs typeface="Times New Roman"/>
                <a:sym typeface="Times New Roman"/>
              </a:defRPr>
            </a:pPr>
            <a:r>
              <a:t>Bulgaria was a positive check society </a:t>
            </a:r>
          </a:p>
          <a:p>
            <a:pPr lvl="1" marL="416493" indent="-161223" defTabSz="306324">
              <a:spcBef>
                <a:spcPts val="800"/>
              </a:spcBef>
              <a:buSzPct val="100000"/>
              <a:buChar char="•"/>
              <a:defRPr sz="1608">
                <a:latin typeface="Times New Roman"/>
                <a:ea typeface="Times New Roman"/>
                <a:cs typeface="Times New Roman"/>
                <a:sym typeface="Times New Roman"/>
              </a:defRPr>
            </a:pPr>
            <a:r>
              <a:t>CBR was very high and independent of income. </a:t>
            </a:r>
          </a:p>
          <a:p>
            <a:pPr marL="161223" indent="-161223" defTabSz="306324">
              <a:spcBef>
                <a:spcPts val="800"/>
              </a:spcBef>
              <a:buSzPct val="100000"/>
              <a:buChar char="•"/>
              <a:defRPr sz="1608">
                <a:latin typeface="Times New Roman"/>
                <a:ea typeface="Times New Roman"/>
                <a:cs typeface="Times New Roman"/>
                <a:sym typeface="Times New Roman"/>
              </a:defRPr>
            </a:pPr>
            <a:r>
              <a:t>In Belgium in 1900, 17% of the women never married and most who did married late. </a:t>
            </a:r>
          </a:p>
          <a:p>
            <a:pPr lvl="1" marL="416493" indent="-161223" defTabSz="306324">
              <a:spcBef>
                <a:spcPts val="800"/>
              </a:spcBef>
              <a:buSzPct val="100000"/>
              <a:buChar char="•"/>
              <a:defRPr sz="1608">
                <a:latin typeface="Times New Roman"/>
                <a:ea typeface="Times New Roman"/>
                <a:cs typeface="Times New Roman"/>
                <a:sym typeface="Times New Roman"/>
              </a:defRPr>
            </a:pPr>
            <a:r>
              <a:t>Belgium was a preventive check society. </a:t>
            </a:r>
          </a:p>
          <a:p>
            <a:pPr lvl="1" marL="416493" indent="-161223" defTabSz="306324">
              <a:spcBef>
                <a:spcPts val="800"/>
              </a:spcBef>
              <a:buSzPct val="100000"/>
              <a:buChar char="•"/>
              <a:defRPr sz="1608">
                <a:latin typeface="Times New Roman"/>
                <a:ea typeface="Times New Roman"/>
                <a:cs typeface="Times New Roman"/>
                <a:sym typeface="Times New Roman"/>
              </a:defRPr>
            </a:pPr>
            <a:r>
              <a:t>CBR was lowered and could rise and fall with the income as marriage ages and proportions changed.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A Line from Trieste on the Adriatic to Stettin on the Baltic Divides Continental Europ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solidFill>
                  <a:srgbClr val="008000"/>
                </a:solidFill>
              </a:defRPr>
            </a:lvl1pPr>
          </a:lstStyle>
          <a:p>
            <a:pPr/>
            <a:r>
              <a:t>A Line from Trieste on the Adriatic to Stettin on the Baltic Divides Continental Europe</a:t>
            </a:r>
          </a:p>
        </p:txBody>
      </p:sp>
      <p:sp>
        <p:nvSpPr>
          <p:cNvPr id="14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42" name="Preventative checks west; positive checks east:…"/>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b="1" sz="1584">
                <a:latin typeface="+mj-lt"/>
                <a:ea typeface="+mj-ea"/>
                <a:cs typeface="+mj-cs"/>
                <a:sym typeface="Helvetica"/>
              </a:defRPr>
            </a:pPr>
            <a:r>
              <a:t>Preventative checks west; positive checks east:</a:t>
            </a:r>
          </a:p>
          <a:p>
            <a:pPr marL="158816" indent="-158816" defTabSz="301752">
              <a:spcBef>
                <a:spcPts val="700"/>
              </a:spcBef>
              <a:buSzPct val="100000"/>
              <a:buChar char="•"/>
              <a:defRPr sz="1584">
                <a:latin typeface="Times New Roman"/>
                <a:ea typeface="Times New Roman"/>
                <a:cs typeface="Times New Roman"/>
                <a:sym typeface="Times New Roman"/>
              </a:defRPr>
            </a:pPr>
            <a:r>
              <a:t>Western Europe was distinctive:</a:t>
            </a:r>
          </a:p>
          <a:p>
            <a:pPr lvl="1" marL="410276" indent="-158816" defTabSz="301752">
              <a:spcBef>
                <a:spcPts val="700"/>
              </a:spcBef>
              <a:buSzPct val="100000"/>
              <a:buChar char="•"/>
              <a:defRPr sz="1584">
                <a:latin typeface="Times New Roman"/>
                <a:ea typeface="Times New Roman"/>
                <a:cs typeface="Times New Roman"/>
                <a:sym typeface="Times New Roman"/>
              </a:defRPr>
            </a:pPr>
            <a:r>
              <a:t>It had a preventive check demographic system. </a:t>
            </a:r>
          </a:p>
          <a:p>
            <a:pPr lvl="1" marL="410276" indent="-158816" defTabSz="301752">
              <a:spcBef>
                <a:spcPts val="700"/>
              </a:spcBef>
              <a:buSzPct val="100000"/>
              <a:buChar char="•"/>
              <a:defRPr sz="1584">
                <a:latin typeface="Times New Roman"/>
                <a:ea typeface="Times New Roman"/>
                <a:cs typeface="Times New Roman"/>
                <a:sym typeface="Times New Roman"/>
              </a:defRPr>
            </a:pPr>
            <a:r>
              <a:t>Birth and death rates were lower. </a:t>
            </a:r>
          </a:p>
          <a:p>
            <a:pPr lvl="1" marL="410276" indent="-158816" defTabSz="301752">
              <a:spcBef>
                <a:spcPts val="700"/>
              </a:spcBef>
              <a:buSzPct val="100000"/>
              <a:buChar char="•"/>
              <a:defRPr sz="1584">
                <a:latin typeface="Times New Roman"/>
                <a:ea typeface="Times New Roman"/>
                <a:cs typeface="Times New Roman"/>
                <a:sym typeface="Times New Roman"/>
              </a:defRPr>
            </a:pPr>
            <a:r>
              <a:t>The standard of living was always higher. </a:t>
            </a:r>
          </a:p>
          <a:p>
            <a:pPr lvl="1" marL="410276" indent="-158816" defTabSz="301752">
              <a:spcBef>
                <a:spcPts val="700"/>
              </a:spcBef>
              <a:buSzPct val="100000"/>
              <a:buChar char="•"/>
              <a:defRPr sz="1584">
                <a:latin typeface="Times New Roman"/>
                <a:ea typeface="Times New Roman"/>
                <a:cs typeface="Times New Roman"/>
                <a:sym typeface="Times New Roman"/>
              </a:defRPr>
            </a:pPr>
            <a:r>
              <a:t>The higher standard of living could have provided more scope for savings and investment, allowing western Europe’s lead grew over time. </a:t>
            </a:r>
          </a:p>
          <a:p>
            <a:pPr lvl="1" marL="410276" indent="-158816" defTabSz="301752">
              <a:spcBef>
                <a:spcPts val="700"/>
              </a:spcBef>
              <a:buSzPct val="100000"/>
              <a:buChar char="•"/>
              <a:defRPr sz="1584">
                <a:latin typeface="Times New Roman"/>
                <a:ea typeface="Times New Roman"/>
                <a:cs typeface="Times New Roman"/>
                <a:sym typeface="Times New Roman"/>
              </a:defRPr>
            </a:pPr>
            <a:r>
              <a:t>Hence, Hajnal argued that distinctive family structure could explain the rise of the Western world. </a:t>
            </a:r>
          </a:p>
          <a:p>
            <a:pPr marL="158816" indent="-158816" defTabSz="301752">
              <a:spcBef>
                <a:spcPts val="700"/>
              </a:spcBef>
              <a:buSzPct val="100000"/>
              <a:buChar char="•"/>
              <a:defRPr sz="1584">
                <a:latin typeface="Times New Roman"/>
                <a:ea typeface="Times New Roman"/>
                <a:cs typeface="Times New Roman"/>
                <a:sym typeface="Times New Roman"/>
              </a:defRPr>
            </a:pPr>
            <a:r>
              <a:t>But:</a:t>
            </a:r>
          </a:p>
          <a:p>
            <a:pPr lvl="1" marL="410276" indent="-158816" defTabSz="301752">
              <a:spcBef>
                <a:spcPts val="700"/>
              </a:spcBef>
              <a:buSzPct val="100000"/>
              <a:buChar char="•"/>
              <a:defRPr sz="1584">
                <a:latin typeface="Times New Roman"/>
                <a:ea typeface="Times New Roman"/>
                <a:cs typeface="Times New Roman"/>
                <a:sym typeface="Times New Roman"/>
              </a:defRPr>
            </a:pPr>
            <a:r>
              <a:t>Research on Asia - such as the seminal work by Ken Pomeranz that we will discuss later in this lecture - has brought this view into question. </a:t>
            </a:r>
          </a:p>
          <a:p>
            <a:pPr lvl="1" marL="410276" indent="-158816" defTabSz="301752">
              <a:spcBef>
                <a:spcPts val="700"/>
              </a:spcBef>
              <a:buSzPct val="100000"/>
              <a:buChar char="•"/>
              <a:defRPr sz="1584">
                <a:latin typeface="Times New Roman"/>
                <a:ea typeface="Times New Roman"/>
                <a:cs typeface="Times New Roman"/>
                <a:sym typeface="Times New Roman"/>
              </a:defRPr>
            </a:pPr>
            <a:r>
              <a:t>A variety of historical evidence shows that in China, high rates of female infanticide were used as a preventative check on fertility. </a:t>
            </a:r>
          </a:p>
          <a:p>
            <a:pPr lvl="1" marL="410276" indent="-158816" defTabSz="301752">
              <a:spcBef>
                <a:spcPts val="700"/>
              </a:spcBef>
              <a:buSzPct val="100000"/>
              <a:buChar char="•"/>
              <a:defRPr sz="1584">
                <a:latin typeface="Times New Roman"/>
                <a:ea typeface="Times New Roman"/>
                <a:cs typeface="Times New Roman"/>
                <a:sym typeface="Times New Roman"/>
              </a:defRPr>
            </a:pPr>
            <a:r>
              <a:t>It was not uncommon for female infanticide rates to be as high as one third, and infanticide appears to have responded to economic conditions. </a:t>
            </a:r>
          </a:p>
          <a:p>
            <a:pPr lvl="1" marL="410276" indent="-158816" defTabSz="301752">
              <a:spcBef>
                <a:spcPts val="700"/>
              </a:spcBef>
              <a:buSzPct val="100000"/>
              <a:buChar char="•"/>
              <a:defRPr sz="1584">
                <a:latin typeface="Times New Roman"/>
                <a:ea typeface="Times New Roman"/>
                <a:cs typeface="Times New Roman"/>
                <a:sym typeface="Times New Roman"/>
              </a:defRPr>
            </a:pPr>
            <a:r>
              <a:t>If the European marriage pattern was a necessary condition for the Industrial Revolution, it could not have been a sufficient condition.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he Scientific Revolution"/>
          <p:cNvSpPr txBox="1"/>
          <p:nvPr>
            <p:ph type="title" idx="4294967295"/>
          </p:nvPr>
        </p:nvSpPr>
        <p:spPr>
          <a:xfrm>
            <a:off x="277663" y="-1"/>
            <a:ext cx="8572501" cy="1270001"/>
          </a:xfrm>
          <a:prstGeom prst="rect">
            <a:avLst/>
          </a:prstGeom>
        </p:spPr>
        <p:txBody>
          <a:bodyPr>
            <a:normAutofit fontScale="100000" lnSpcReduction="0"/>
          </a:bodyPr>
          <a:lstStyle>
            <a:lvl1pPr defTabSz="425195">
              <a:defRPr sz="5580">
                <a:solidFill>
                  <a:srgbClr val="008000"/>
                </a:solidFill>
              </a:defRPr>
            </a:lvl1pPr>
          </a:lstStyle>
          <a:p>
            <a:pPr/>
            <a:r>
              <a:t>The Scientific Revolution</a:t>
            </a:r>
          </a:p>
        </p:txBody>
      </p:sp>
      <p:sp>
        <p:nvSpPr>
          <p:cNvPr id="14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46" name="A culture of inquiry, and the disenchantment of the world:…"/>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1608">
                <a:latin typeface="+mj-lt"/>
                <a:ea typeface="+mj-ea"/>
                <a:cs typeface="+mj-cs"/>
                <a:sym typeface="Helvetica"/>
              </a:defRPr>
            </a:pPr>
            <a:r>
              <a:t>A culture of inquiry, and the disenchantment of the world:</a:t>
            </a:r>
          </a:p>
          <a:p>
            <a:pPr marL="161223" indent="-161223" defTabSz="306324">
              <a:spcBef>
                <a:spcPts val="800"/>
              </a:spcBef>
              <a:buSzPct val="100000"/>
              <a:buChar char="•"/>
              <a:defRPr sz="1608">
                <a:latin typeface="Times New Roman"/>
                <a:ea typeface="Times New Roman"/>
                <a:cs typeface="Times New Roman"/>
                <a:sym typeface="Times New Roman"/>
              </a:defRPr>
            </a:pPr>
            <a:r>
              <a:t>Mokyr 2002 (p.29): “the true key to the timing of the Industrial Revolution has to be sought in the scientific revolution of the 17th century and the Enlightenment movement of the 18th century. The key to the Industrial Revolution was technology, and technology is knowledge.” </a:t>
            </a:r>
          </a:p>
          <a:p>
            <a:pPr marL="161223" indent="-161223" defTabSz="306324">
              <a:spcBef>
                <a:spcPts val="800"/>
              </a:spcBef>
              <a:buSzPct val="100000"/>
              <a:buChar char="•"/>
              <a:defRPr sz="1608">
                <a:latin typeface="Times New Roman"/>
                <a:ea typeface="Times New Roman"/>
                <a:cs typeface="Times New Roman"/>
                <a:sym typeface="Times New Roman"/>
              </a:defRPr>
            </a:pPr>
            <a:r>
              <a:t>Scientific Revolution: works of Galileo, Newton, Leibniz et al. 	</a:t>
            </a:r>
          </a:p>
          <a:p>
            <a:pPr marL="161223" indent="-161223" defTabSz="306324">
              <a:spcBef>
                <a:spcPts val="800"/>
              </a:spcBef>
              <a:buSzPct val="100000"/>
              <a:buChar char="•"/>
              <a:defRPr sz="1608">
                <a:latin typeface="Times New Roman"/>
                <a:ea typeface="Times New Roman"/>
                <a:cs typeface="Times New Roman"/>
                <a:sym typeface="Times New Roman"/>
              </a:defRPr>
            </a:pPr>
            <a:r>
              <a:t>Francis Bacon (1561 - 1626): An English philosopher, orator, and statesman, who is also held to be the father of modern empiricism. His works argue for scientific knowledge based only upon inductive and careful observation of events in nature. </a:t>
            </a:r>
          </a:p>
          <a:p>
            <a:pPr marL="161223" indent="-161223" defTabSz="306324">
              <a:spcBef>
                <a:spcPts val="800"/>
              </a:spcBef>
              <a:buSzPct val="100000"/>
              <a:buChar char="•"/>
              <a:defRPr sz="1608">
                <a:latin typeface="Times New Roman"/>
                <a:ea typeface="Times New Roman"/>
                <a:cs typeface="Times New Roman"/>
                <a:sym typeface="Times New Roman"/>
              </a:defRPr>
            </a:pPr>
            <a:r>
              <a:t>Robert Boyle (1627 - 1691): An Anglo-Irish scientist who is widely regarded to be the first modern chemist and the father of modern chemistry. He is known for carrying out the principals that Bacon developed. </a:t>
            </a:r>
          </a:p>
          <a:p>
            <a:pPr marL="161223" indent="-161223" defTabSz="306324">
              <a:spcBef>
                <a:spcPts val="800"/>
              </a:spcBef>
              <a:buSzPct val="100000"/>
              <a:buChar char="•"/>
              <a:defRPr sz="1608">
                <a:latin typeface="Times New Roman"/>
                <a:ea typeface="Times New Roman"/>
                <a:cs typeface="Times New Roman"/>
                <a:sym typeface="Times New Roman"/>
              </a:defRPr>
            </a:pPr>
            <a:r>
              <a:t>The steam engine was invented by Newcomen (1711) and Watt (1765). It required two prior scientific discoveries: </a:t>
            </a:r>
          </a:p>
          <a:p>
            <a:pPr lvl="1" marL="416493" indent="-161223" defTabSz="306324">
              <a:spcBef>
                <a:spcPts val="800"/>
              </a:spcBef>
              <a:buSzPct val="100000"/>
              <a:buChar char="•"/>
              <a:defRPr sz="1608">
                <a:latin typeface="Times New Roman"/>
                <a:ea typeface="Times New Roman"/>
                <a:cs typeface="Times New Roman"/>
                <a:sym typeface="Times New Roman"/>
              </a:defRPr>
            </a:pPr>
            <a:r>
              <a:t>􏰀 Understanding of atmospheric pressure </a:t>
            </a:r>
          </a:p>
          <a:p>
            <a:pPr lvl="1" marL="416493" indent="-161223" defTabSz="306324">
              <a:spcBef>
                <a:spcPts val="800"/>
              </a:spcBef>
              <a:buSzPct val="100000"/>
              <a:buChar char="•"/>
              <a:defRPr sz="1608">
                <a:latin typeface="Times New Roman"/>
                <a:ea typeface="Times New Roman"/>
                <a:cs typeface="Times New Roman"/>
                <a:sym typeface="Times New Roman"/>
              </a:defRPr>
            </a:pPr>
            <a:r>
              <a:t>􏰀 Understanding that the condensation of steam creates a vacuum (Torricelli and von Guericke) </a:t>
            </a:r>
          </a:p>
          <a:p>
            <a:pPr marL="161223" indent="-161223" defTabSz="306324">
              <a:spcBef>
                <a:spcPts val="800"/>
              </a:spcBef>
              <a:buSzPct val="100000"/>
              <a:buChar char="•"/>
              <a:defRPr sz="1608">
                <a:latin typeface="Times New Roman"/>
                <a:ea typeface="Times New Roman"/>
                <a:cs typeface="Times New Roman"/>
                <a:sym typeface="Times New Roman"/>
              </a:defRPr>
            </a:pPr>
            <a:r>
              <a:t>Chlorine bleaching depended on the prior discovery of chlorine by the Swedish chemist Scheele in 1774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How Much Did the Scientific Revolution Matt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How Much Did the Scientific Revolution Matter?</a:t>
            </a:r>
          </a:p>
        </p:txBody>
      </p:sp>
      <p:sp>
        <p:nvSpPr>
          <p:cNvPr id="14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0" name="Links between scientists and technology on the ground were often tenuou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29184">
              <a:spcBef>
                <a:spcPts val="800"/>
              </a:spcBef>
              <a:defRPr b="1" sz="1728">
                <a:latin typeface="+mj-lt"/>
                <a:ea typeface="+mj-ea"/>
                <a:cs typeface="+mj-cs"/>
                <a:sym typeface="Helvetica"/>
              </a:defRPr>
            </a:pPr>
            <a:r>
              <a:t>Links between scientists and technology on the ground were often tenuous</a:t>
            </a:r>
          </a:p>
          <a:p>
            <a:pPr marL="173254" indent="-173254" defTabSz="329184">
              <a:spcBef>
                <a:spcPts val="800"/>
              </a:spcBef>
              <a:buSzPct val="100000"/>
              <a:buChar char="•"/>
              <a:defRPr sz="1728">
                <a:latin typeface="Times New Roman"/>
                <a:ea typeface="Times New Roman"/>
                <a:cs typeface="Times New Roman"/>
                <a:sym typeface="Times New Roman"/>
              </a:defRPr>
            </a:pPr>
            <a:r>
              <a:t>There are many other cases where the Scientific Revolution did not play a role in technological innovation: most notably cotton textiles and iron smelting </a:t>
            </a:r>
          </a:p>
          <a:p>
            <a:pPr lvl="1" marL="447574" indent="-173254" defTabSz="329184">
              <a:spcBef>
                <a:spcPts val="800"/>
              </a:spcBef>
              <a:buSzPct val="100000"/>
              <a:buChar char="•"/>
              <a:defRPr sz="1728">
                <a:latin typeface="Times New Roman"/>
                <a:ea typeface="Times New Roman"/>
                <a:cs typeface="Times New Roman"/>
                <a:sym typeface="Times New Roman"/>
              </a:defRPr>
            </a:pPr>
            <a:r>
              <a:t>Concepts were first used and only later understood. Many advances may have been discovered by accident, reminiscent of the cultural learning that we learned about earlier in the semester. </a:t>
            </a:r>
          </a:p>
          <a:p>
            <a:pPr lvl="1" marL="447574" indent="-173254" defTabSz="329184">
              <a:spcBef>
                <a:spcPts val="800"/>
              </a:spcBef>
              <a:buSzPct val="100000"/>
              <a:buChar char="•"/>
              <a:defRPr sz="1728">
                <a:latin typeface="Times New Roman"/>
                <a:ea typeface="Times New Roman"/>
                <a:cs typeface="Times New Roman"/>
                <a:sym typeface="Times New Roman"/>
              </a:defRPr>
            </a:pPr>
            <a:r>
              <a:t>Literacy rates grew only modestly during the Industrial Revolution (Mitch 1998) </a:t>
            </a:r>
          </a:p>
          <a:p>
            <a:pPr defTabSz="329184">
              <a:spcBef>
                <a:spcPts val="800"/>
              </a:spcBef>
              <a:defRPr b="1" sz="1728">
                <a:latin typeface="+mj-lt"/>
                <a:ea typeface="+mj-ea"/>
                <a:cs typeface="+mj-cs"/>
                <a:sym typeface="Helvetica"/>
              </a:defRPr>
            </a:pPr>
          </a:p>
          <a:p>
            <a:pPr defTabSz="329184">
              <a:spcBef>
                <a:spcPts val="800"/>
              </a:spcBef>
              <a:defRPr b="1" sz="1728">
                <a:latin typeface="+mj-lt"/>
                <a:ea typeface="+mj-ea"/>
                <a:cs typeface="+mj-cs"/>
                <a:sym typeface="Helvetica"/>
              </a:defRPr>
            </a:pPr>
            <a:r>
              <a:t>Learning by doing:</a:t>
            </a:r>
          </a:p>
          <a:p>
            <a:pPr marL="173254" indent="-173254" defTabSz="329184">
              <a:spcBef>
                <a:spcPts val="800"/>
              </a:spcBef>
              <a:buSzPct val="100000"/>
              <a:buChar char="•"/>
              <a:defRPr sz="1728">
                <a:latin typeface="Times New Roman"/>
                <a:ea typeface="Times New Roman"/>
                <a:cs typeface="Times New Roman"/>
                <a:sym typeface="Times New Roman"/>
              </a:defRPr>
            </a:pPr>
            <a:r>
              <a:t>Increase in furnace height and blast temperature 1850-1875 </a:t>
            </a:r>
          </a:p>
          <a:p>
            <a:pPr marL="173254" indent="-173254" defTabSz="329184">
              <a:spcBef>
                <a:spcPts val="800"/>
              </a:spcBef>
              <a:buSzPct val="100000"/>
              <a:buChar char="•"/>
              <a:defRPr sz="1728">
                <a:latin typeface="Times New Roman"/>
                <a:ea typeface="Times New Roman"/>
                <a:cs typeface="Times New Roman"/>
                <a:sym typeface="Times New Roman"/>
              </a:defRPr>
            </a:pPr>
            <a:r>
              <a:t>This was important for productivity growth in English iron and steel </a:t>
            </a:r>
          </a:p>
          <a:p>
            <a:pPr marL="173254" indent="-173254" defTabSz="329184">
              <a:spcBef>
                <a:spcPts val="800"/>
              </a:spcBef>
              <a:buSzPct val="100000"/>
              <a:buChar char="•"/>
              <a:defRPr sz="1728">
                <a:latin typeface="Times New Roman"/>
                <a:ea typeface="Times New Roman"/>
                <a:cs typeface="Times New Roman"/>
                <a:sym typeface="Times New Roman"/>
              </a:defRPr>
            </a:pPr>
            <a:r>
              <a:t>There was not a theory of the blast furnace </a:t>
            </a:r>
          </a:p>
          <a:p>
            <a:pPr marL="173254" indent="-173254" defTabSz="329184">
              <a:spcBef>
                <a:spcPts val="800"/>
              </a:spcBef>
              <a:buSzPct val="100000"/>
              <a:buChar char="•"/>
              <a:defRPr sz="1728">
                <a:latin typeface="Times New Roman"/>
                <a:ea typeface="Times New Roman"/>
                <a:cs typeface="Times New Roman"/>
                <a:sym typeface="Times New Roman"/>
              </a:defRPr>
            </a:pPr>
            <a:r>
              <a:t>It is an example of collective invention </a:t>
            </a:r>
          </a:p>
          <a:p>
            <a:pPr marL="173254" indent="-173254" defTabSz="329184">
              <a:spcBef>
                <a:spcPts val="800"/>
              </a:spcBef>
              <a:buSzPct val="100000"/>
              <a:buChar char="•"/>
              <a:defRPr sz="1728">
                <a:latin typeface="Times New Roman"/>
                <a:ea typeface="Times New Roman"/>
                <a:cs typeface="Times New Roman"/>
                <a:sym typeface="Times New Roman"/>
              </a:defRPr>
            </a:pPr>
            <a:r>
              <a:t>Scientific Revolution was pan-European, whereas Industrial Revolution was largely British. </a:t>
            </a:r>
          </a:p>
          <a:p>
            <a:pPr marL="173254" indent="-173254" defTabSz="329184">
              <a:spcBef>
                <a:spcPts val="800"/>
              </a:spcBef>
              <a:buSzPct val="100000"/>
              <a:buChar char="•"/>
              <a:defRPr sz="1728">
                <a:latin typeface="Times New Roman"/>
                <a:ea typeface="Times New Roman"/>
                <a:cs typeface="Times New Roman"/>
                <a:sym typeface="Times New Roman"/>
              </a:defRPr>
            </a:pPr>
            <a:r>
              <a:t>Did 17th/18th century research generate useful knowledge?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Difference Between First and Second Industrial Revolu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Difference Between First and Second Industrial Revolution</a:t>
            </a:r>
          </a:p>
        </p:txBody>
      </p:sp>
      <p:sp>
        <p:nvSpPr>
          <p:cNvPr id="15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4" name="1850 is a watershed her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1200"/>
              </a:spcBef>
              <a:defRPr b="1" sz="2400">
                <a:latin typeface="+mj-lt"/>
                <a:ea typeface="+mj-ea"/>
                <a:cs typeface="+mj-cs"/>
                <a:sym typeface="Helvetica"/>
              </a:defRPr>
            </a:pPr>
            <a:r>
              <a:t>1850 is a watershed here:</a:t>
            </a:r>
          </a:p>
          <a:p>
            <a:pPr marL="240631" indent="-240631">
              <a:spcBef>
                <a:spcPts val="1200"/>
              </a:spcBef>
              <a:buSzPct val="100000"/>
              <a:buChar char="•"/>
              <a:defRPr sz="2400">
                <a:latin typeface="Times New Roman"/>
                <a:ea typeface="Times New Roman"/>
                <a:cs typeface="Times New Roman"/>
                <a:sym typeface="Times New Roman"/>
              </a:defRPr>
            </a:pPr>
            <a:r>
              <a:t>Astronomy, botany, crystallography, early exploration of magnetism, refraction of light, combustion: advances in these fields had no impact on cotton textiles, mining, iron melting and refining </a:t>
            </a:r>
          </a:p>
          <a:p>
            <a:pPr marL="240631" indent="-240631">
              <a:spcBef>
                <a:spcPts val="1200"/>
              </a:spcBef>
              <a:buSzPct val="100000"/>
              <a:buChar char="•"/>
              <a:defRPr sz="2400">
                <a:latin typeface="Times New Roman"/>
                <a:ea typeface="Times New Roman"/>
                <a:cs typeface="Times New Roman"/>
                <a:sym typeface="Times New Roman"/>
              </a:defRPr>
            </a:pPr>
            <a:r>
              <a:t>All this changes with the 2nd Industrial Revolution ca. 1860 - 1900 </a:t>
            </a:r>
          </a:p>
          <a:p>
            <a:pPr lvl="1" marL="621631" indent="-240631">
              <a:spcBef>
                <a:spcPts val="1200"/>
              </a:spcBef>
              <a:buSzPct val="100000"/>
              <a:buChar char="•"/>
              <a:defRPr sz="2400">
                <a:latin typeface="Times New Roman"/>
                <a:ea typeface="Times New Roman"/>
                <a:cs typeface="Times New Roman"/>
                <a:sym typeface="Times New Roman"/>
              </a:defRPr>
            </a:pPr>
            <a:r>
              <a:t>Bessemer steelmaking process (1856), chemicals, electricity, fertilizer, automobiles </a:t>
            </a:r>
          </a:p>
          <a:p>
            <a:pPr lvl="1" marL="621631" indent="-240631">
              <a:spcBef>
                <a:spcPts val="1200"/>
              </a:spcBef>
              <a:buSzPct val="100000"/>
              <a:buChar char="•"/>
              <a:defRPr sz="2400">
                <a:latin typeface="Times New Roman"/>
                <a:ea typeface="Times New Roman"/>
                <a:cs typeface="Times New Roman"/>
                <a:sym typeface="Times New Roman"/>
              </a:defRPr>
            </a:pPr>
            <a:r>
              <a:t>No 2nd Industrial Revolution without the Scientific Revolution: for instance, the telegraph (magnetism and electricity)</a:t>
            </a:r>
          </a:p>
          <a:p>
            <a:pPr lvl="1" marL="621631" indent="-240631">
              <a:spcBef>
                <a:spcPts val="1200"/>
              </a:spcBef>
              <a:buSzPct val="100000"/>
              <a:buChar char="•"/>
              <a:defRPr sz="2400">
                <a:latin typeface="Times New Roman"/>
                <a:ea typeface="Times New Roman"/>
                <a:cs typeface="Times New Roman"/>
                <a:sym typeface="Times New Roman"/>
              </a:defRPr>
            </a:pPr>
            <a:r>
              <a:t>Innovation becomes much more closely tied to universities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Industrial Revolution Theories: Summing U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Industrial Revolution Theories: Summing Up</a:t>
            </a:r>
          </a:p>
        </p:txBody>
      </p:sp>
      <p:sp>
        <p:nvSpPr>
          <p:cNvPr id="15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8" name="A still-ongoing debat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70331">
              <a:spcBef>
                <a:spcPts val="900"/>
              </a:spcBef>
              <a:defRPr b="1" sz="1944">
                <a:latin typeface="+mj-lt"/>
                <a:ea typeface="+mj-ea"/>
                <a:cs typeface="+mj-cs"/>
                <a:sym typeface="Helvetica"/>
              </a:defRPr>
            </a:pPr>
            <a:r>
              <a:t>A still-ongoing debate:</a:t>
            </a:r>
          </a:p>
          <a:p>
            <a:pPr marL="194911" indent="-194911" defTabSz="370331">
              <a:spcBef>
                <a:spcPts val="900"/>
              </a:spcBef>
              <a:buSzPct val="100000"/>
              <a:buChar char="•"/>
              <a:defRPr sz="1944">
                <a:latin typeface="Times New Roman"/>
                <a:ea typeface="Times New Roman"/>
                <a:cs typeface="Times New Roman"/>
                <a:sym typeface="Times New Roman"/>
              </a:defRPr>
            </a:pPr>
            <a:r>
              <a:t>Proponents of the scientific revolution and institutions views can - and do - debate at length the quantitative importance of the Scientific Revolution. </a:t>
            </a:r>
          </a:p>
          <a:p>
            <a:pPr marL="194911" indent="-194911" defTabSz="370331">
              <a:spcBef>
                <a:spcPts val="900"/>
              </a:spcBef>
              <a:buSzPct val="100000"/>
              <a:buChar char="•"/>
              <a:defRPr sz="1944">
                <a:latin typeface="Times New Roman"/>
                <a:ea typeface="Times New Roman"/>
                <a:cs typeface="Times New Roman"/>
                <a:sym typeface="Times New Roman"/>
              </a:defRPr>
            </a:pPr>
            <a:r>
              <a:t>How many industries did it matter for? Given that it didn’t likely matter directly for some of the most important industries, could the culture created by the Enlightenment matter? </a:t>
            </a:r>
          </a:p>
          <a:p>
            <a:pPr marL="194911" indent="-194911" defTabSz="370331">
              <a:spcBef>
                <a:spcPts val="900"/>
              </a:spcBef>
              <a:buSzPct val="100000"/>
              <a:buChar char="•"/>
              <a:defRPr sz="1944">
                <a:latin typeface="Times New Roman"/>
                <a:ea typeface="Times New Roman"/>
                <a:cs typeface="Times New Roman"/>
                <a:sym typeface="Times New Roman"/>
              </a:defRPr>
            </a:pPr>
            <a:r>
              <a:t>These are very hard things to measure. </a:t>
            </a:r>
          </a:p>
          <a:p>
            <a:pPr marL="194911" indent="-194911" defTabSz="370331">
              <a:spcBef>
                <a:spcPts val="900"/>
              </a:spcBef>
              <a:buSzPct val="100000"/>
              <a:buChar char="•"/>
              <a:defRPr sz="1944">
                <a:latin typeface="Times New Roman"/>
                <a:ea typeface="Times New Roman"/>
                <a:cs typeface="Times New Roman"/>
                <a:sym typeface="Times New Roman"/>
              </a:defRPr>
            </a:pPr>
            <a:r>
              <a:t>Similar arguments can be made about the institutions view - how different in practice were English institutions from those found elsewhere? </a:t>
            </a:r>
          </a:p>
          <a:p>
            <a:pPr marL="194911" indent="-194911" defTabSz="370331">
              <a:spcBef>
                <a:spcPts val="900"/>
              </a:spcBef>
              <a:buSzPct val="100000"/>
              <a:buChar char="•"/>
              <a:defRPr sz="1944">
                <a:latin typeface="Times New Roman"/>
                <a:ea typeface="Times New Roman"/>
                <a:cs typeface="Times New Roman"/>
                <a:sym typeface="Times New Roman"/>
              </a:defRPr>
            </a:pPr>
            <a:r>
              <a:t>Ultimately, both institutions and the Scientific Revolution were probably important (and related), as may have been some of the other explanations outlined above. </a:t>
            </a:r>
          </a:p>
          <a:p>
            <a:pPr marL="194911" indent="-194911" defTabSz="370331">
              <a:spcBef>
                <a:spcPts val="900"/>
              </a:spcBef>
              <a:buSzPct val="100000"/>
              <a:buChar char="•"/>
              <a:defRPr sz="1944">
                <a:latin typeface="Times New Roman"/>
                <a:ea typeface="Times New Roman"/>
                <a:cs typeface="Times New Roman"/>
                <a:sym typeface="Times New Roman"/>
              </a:defRPr>
            </a:pPr>
            <a:r>
              <a:t>We can think of the beginning of sustained modern growth as a very unlikely event that - so to say - required all the holes in many pieces of Swiss cheese to align. Things oftentimes can go wrong many more ways than they can go right (entropy).</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he Industrial Revolution II:…"/>
          <p:cNvSpPr txBox="1"/>
          <p:nvPr>
            <p:ph type="body" sz="half" idx="4294967295"/>
          </p:nvPr>
        </p:nvSpPr>
        <p:spPr>
          <a:xfrm>
            <a:off x="277663" y="1267122"/>
            <a:ext cx="8572501" cy="2089923"/>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The Industrial Revolution II:</a:t>
            </a:r>
          </a:p>
          <a:p>
            <a:pPr marL="240631" indent="-240631">
              <a:spcBef>
                <a:spcPts val="0"/>
              </a:spcBef>
              <a:buFontTx/>
              <a:defRPr sz="2000">
                <a:latin typeface="Times New Roman"/>
                <a:ea typeface="Times New Roman"/>
                <a:cs typeface="Times New Roman"/>
                <a:sym typeface="Times New Roman"/>
              </a:defRPr>
            </a:pPr>
            <a:r>
              <a:t>What do we think of alternatives to Allen’s story?</a:t>
            </a:r>
          </a:p>
        </p:txBody>
      </p:sp>
      <p:sp>
        <p:nvSpPr>
          <p:cNvPr id="161"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62"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63"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164"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Big Ideas: Lecture 9: Commercial Revolutions 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9: Commercial Revolutions I</a:t>
            </a:r>
          </a:p>
        </p:txBody>
      </p:sp>
      <p:sp>
        <p:nvSpPr>
          <p:cNvPr id="44"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last lecture:</a:t>
            </a:r>
          </a:p>
          <a:p>
            <a:pPr marL="240631" indent="-240631">
              <a:spcBef>
                <a:spcPts val="1200"/>
              </a:spcBef>
              <a:buFontTx/>
              <a:defRPr sz="2400">
                <a:latin typeface="Times New Roman"/>
                <a:ea typeface="Times New Roman"/>
                <a:cs typeface="Times New Roman"/>
                <a:sym typeface="Times New Roman"/>
              </a:defRPr>
            </a:pPr>
            <a:r>
              <a:t>Coal &amp; cotton…</a:t>
            </a:r>
          </a:p>
        </p:txBody>
      </p:sp>
      <p:sp>
        <p:nvSpPr>
          <p:cNvPr id="45" name="9:42-9:48"/>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Big Ideas: Lecture 10: Industrial Revolution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10: Industrial Revolution II</a:t>
            </a:r>
          </a:p>
        </p:txBody>
      </p:sp>
      <p:sp>
        <p:nvSpPr>
          <p:cNvPr id="167" name="Takeaways from this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sp>
        <p:nvSpPr>
          <p:cNvPr id="168"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Preview of Lecture 11: Why the North Atlantic?"/>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Lecture 11: Why the North Atlantic?</a:t>
            </a:r>
          </a:p>
        </p:txBody>
      </p:sp>
      <p:sp>
        <p:nvSpPr>
          <p:cNvPr id="171"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Why the North Atlantic?</a:t>
            </a:r>
          </a:p>
        </p:txBody>
      </p:sp>
      <p:sp>
        <p:nvSpPr>
          <p:cNvPr id="172" name="10:55-11: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10:55-11:00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atch Our Breath…"/>
          <p:cNvSpPr txBox="1"/>
          <p:nvPr>
            <p:ph type="title"/>
          </p:nvPr>
        </p:nvSpPr>
        <p:spPr>
          <a:xfrm>
            <a:off x="276457" y="-1"/>
            <a:ext cx="8572501" cy="1270001"/>
          </a:xfrm>
          <a:prstGeom prst="rect">
            <a:avLst/>
          </a:prstGeom>
        </p:spPr>
        <p:txBody>
          <a:bodyPr/>
          <a:lstStyle/>
          <a:p>
            <a:pPr/>
            <a:r>
              <a:t>Catch Our Breath…</a:t>
            </a:r>
          </a:p>
        </p:txBody>
      </p:sp>
      <p:sp>
        <p:nvSpPr>
          <p:cNvPr id="175"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76"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77"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Notes"/>
          <p:cNvSpPr txBox="1"/>
          <p:nvPr>
            <p:ph type="title"/>
          </p:nvPr>
        </p:nvSpPr>
        <p:spPr>
          <a:xfrm>
            <a:off x="276457" y="-1"/>
            <a:ext cx="8572501" cy="1270001"/>
          </a:xfrm>
          <a:prstGeom prst="rect">
            <a:avLst/>
          </a:prstGeom>
        </p:spPr>
        <p:txBody>
          <a:bodyPr/>
          <a:lstStyle/>
          <a:p>
            <a:pPr/>
            <a:r>
              <a:t>Notes</a:t>
            </a:r>
          </a:p>
        </p:txBody>
      </p:sp>
      <p:sp>
        <p:nvSpPr>
          <p:cNvPr id="180"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81"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82"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eviews…"/>
          <p:cNvSpPr txBox="1"/>
          <p:nvPr>
            <p:ph type="title"/>
          </p:nvPr>
        </p:nvSpPr>
        <p:spPr>
          <a:xfrm>
            <a:off x="276457" y="-1"/>
            <a:ext cx="8572501" cy="1270001"/>
          </a:xfrm>
          <a:prstGeom prst="rect">
            <a:avLst/>
          </a:prstGeom>
        </p:spPr>
        <p:txBody>
          <a:bodyPr/>
          <a:lstStyle/>
          <a:p>
            <a:pPr/>
            <a:r>
              <a:t>Reviews…</a:t>
            </a:r>
          </a:p>
        </p:txBody>
      </p:sp>
      <p:sp>
        <p:nvSpPr>
          <p:cNvPr id="185"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86"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87"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190"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191"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194"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195"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196"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197"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198"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199"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02"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203"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06"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207"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210"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11"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212"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Preview of This Lecture 9: Industrial Revolutions 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This Lecture 9: Industrial Revolutions I</a:t>
            </a:r>
          </a:p>
        </p:txBody>
      </p:sp>
      <p:sp>
        <p:nvSpPr>
          <p:cNvPr id="48"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The spread of industrialization</a:t>
            </a:r>
          </a:p>
          <a:p>
            <a:pPr marL="240631" indent="-240631">
              <a:spcBef>
                <a:spcPts val="1200"/>
              </a:spcBef>
              <a:buFontTx/>
              <a:defRPr sz="2400">
                <a:latin typeface="Times New Roman"/>
                <a:ea typeface="Times New Roman"/>
                <a:cs typeface="Times New Roman"/>
                <a:sym typeface="Times New Roman"/>
              </a:defRPr>
            </a:pPr>
            <a:r>
              <a:t>Alternative theories to Allen’s</a:t>
            </a:r>
          </a:p>
        </p:txBody>
      </p:sp>
      <p:sp>
        <p:nvSpPr>
          <p:cNvPr id="49" name="9:48-9: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9:48-9:50</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215"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16"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217"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220"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221"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224"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225"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226"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227"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230"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231"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232"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235"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236"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237"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240"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41"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242"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245"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246"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49"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50"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53"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54"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57"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58"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Adam Smith Had No Clue…"/>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lvl1pPr>
          </a:lstStyle>
          <a:p>
            <a:pPr/>
            <a:r>
              <a:t>Adam Smith Had No Clue…</a:t>
            </a:r>
          </a:p>
        </p:txBody>
      </p:sp>
      <p:sp>
        <p:nvSpPr>
          <p:cNvPr id="52"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3" name="Screen Shot 2020-02-18 at 9.00.59 AM.png" descr="Screen Shot 2020-02-18 at 9.00.59 AM.png"/>
          <p:cNvPicPr>
            <a:picLocks noChangeAspect="0"/>
          </p:cNvPicPr>
          <p:nvPr/>
        </p:nvPicPr>
        <p:blipFill>
          <a:blip r:embed="rId2">
            <a:extLst/>
          </a:blip>
          <a:stretch>
            <a:fillRect/>
          </a:stretch>
        </p:blipFill>
        <p:spPr>
          <a:xfrm>
            <a:off x="181241" y="3552352"/>
            <a:ext cx="4376237" cy="2934808"/>
          </a:xfrm>
          <a:prstGeom prst="rect">
            <a:avLst/>
          </a:prstGeom>
          <a:ln w="12700">
            <a:miter lim="400000"/>
          </a:ln>
        </p:spPr>
      </p:pic>
      <p:pic>
        <p:nvPicPr>
          <p:cNvPr id="54" name="Image" descr="Image"/>
          <p:cNvPicPr>
            <a:picLocks noChangeAspect="0"/>
          </p:cNvPicPr>
          <p:nvPr/>
        </p:nvPicPr>
        <p:blipFill>
          <a:blip r:embed="rId3">
            <a:extLst/>
          </a:blip>
          <a:stretch>
            <a:fillRect/>
          </a:stretch>
        </p:blipFill>
        <p:spPr>
          <a:xfrm>
            <a:off x="4693631" y="3552365"/>
            <a:ext cx="4159634" cy="2934795"/>
          </a:xfrm>
          <a:prstGeom prst="rect">
            <a:avLst/>
          </a:prstGeom>
          <a:ln w="12700">
            <a:miter lim="400000"/>
          </a:ln>
        </p:spPr>
      </p:pic>
      <p:sp>
        <p:nvSpPr>
          <p:cNvPr id="55" name="We have market economies throughout Eurasia, at least—i.e., places where becoming a merchant drawing on sophisticated artisanal producers is a road to wealth, even if not the road……"/>
          <p:cNvSpPr txBox="1"/>
          <p:nvPr>
            <p:ph type="body" sz="half" idx="4294967295"/>
          </p:nvPr>
        </p:nvSpPr>
        <p:spPr>
          <a:xfrm>
            <a:off x="457200" y="1270000"/>
            <a:ext cx="8396065" cy="2282353"/>
          </a:xfrm>
          <a:prstGeom prst="rect">
            <a:avLst/>
          </a:prstGeom>
        </p:spPr>
        <p:txBody>
          <a:bodyPr>
            <a:normAutofit fontScale="100000" lnSpcReduction="0"/>
          </a:bodyPr>
          <a:lstStyle/>
          <a:p>
            <a:pPr marL="168020" indent="-168020" defTabSz="224027">
              <a:spcBef>
                <a:spcPts val="500"/>
              </a:spcBef>
              <a:defRPr sz="1176">
                <a:latin typeface="Times New Roman"/>
                <a:ea typeface="Times New Roman"/>
                <a:cs typeface="Times New Roman"/>
                <a:sym typeface="Times New Roman"/>
              </a:defRPr>
            </a:pPr>
            <a:r>
              <a:t>We have market economies throughout Eurasia, at least—i.e., places where becoming a merchant drawing on sophisticated artisanal producers is a road to wealth, even if not </a:t>
            </a:r>
            <a:r>
              <a:rPr i="1"/>
              <a:t>the</a:t>
            </a:r>
            <a:r>
              <a:t> road…</a:t>
            </a:r>
          </a:p>
          <a:p>
            <a:pPr marL="168020" indent="-168020" defTabSz="224027">
              <a:spcBef>
                <a:spcPts val="500"/>
              </a:spcBef>
              <a:defRPr sz="1176">
                <a:latin typeface="Times New Roman"/>
                <a:ea typeface="Times New Roman"/>
                <a:cs typeface="Times New Roman"/>
                <a:sym typeface="Times New Roman"/>
              </a:defRPr>
            </a:pPr>
            <a:r>
              <a:t>We have governments smart enough—or constrained enough—not to kill the goose that lays the golden eggs, at least not quickly…</a:t>
            </a:r>
          </a:p>
          <a:p>
            <a:pPr marL="168020" indent="-168020" defTabSz="224027">
              <a:spcBef>
                <a:spcPts val="500"/>
              </a:spcBef>
              <a:defRPr sz="1176">
                <a:latin typeface="Times New Roman"/>
                <a:ea typeface="Times New Roman"/>
                <a:cs typeface="Times New Roman"/>
                <a:sym typeface="Times New Roman"/>
              </a:defRPr>
            </a:pPr>
            <a:r>
              <a:t>We have what looks like worldwide growth at a faster pace after 1500—one that calls forth a demographic response…</a:t>
            </a:r>
          </a:p>
          <a:p>
            <a:pPr lvl="1" marL="392048" indent="-168020" defTabSz="224027">
              <a:spcBef>
                <a:spcPts val="500"/>
              </a:spcBef>
              <a:buChar char="•"/>
              <a:defRPr sz="1176">
                <a:latin typeface="Times New Roman"/>
                <a:ea typeface="Times New Roman"/>
                <a:cs typeface="Times New Roman"/>
                <a:sym typeface="Times New Roman"/>
              </a:defRPr>
            </a:pPr>
            <a:r>
              <a:t>Commercial Revolution sees shared global prosperity—but with Atlantic Europe grabbing the lion’s share primarily via empire…</a:t>
            </a:r>
          </a:p>
          <a:p>
            <a:pPr marL="168020" indent="-168020" defTabSz="224027">
              <a:spcBef>
                <a:spcPts val="500"/>
              </a:spcBef>
              <a:defRPr sz="1176">
                <a:latin typeface="Times New Roman"/>
                <a:ea typeface="Times New Roman"/>
                <a:cs typeface="Times New Roman"/>
                <a:sym typeface="Times New Roman"/>
              </a:defRPr>
            </a:pPr>
            <a:r>
              <a:t>Post-1770 in the North Atlantic we have growth that outruns any possible demographic response, and triggers the demographic transition…</a:t>
            </a:r>
          </a:p>
          <a:p>
            <a:pPr marL="168020" indent="-168020" defTabSz="224027">
              <a:spcBef>
                <a:spcPts val="500"/>
              </a:spcBef>
              <a:defRPr sz="1176">
                <a:latin typeface="Times New Roman"/>
                <a:ea typeface="Times New Roman"/>
                <a:cs typeface="Times New Roman"/>
                <a:sym typeface="Times New Roman"/>
              </a:defRPr>
            </a:pPr>
            <a:r>
              <a:t>Why? And how?</a:t>
            </a:r>
          </a:p>
          <a:p>
            <a:pPr lvl="1" marL="392048" indent="-168020" defTabSz="224027">
              <a:spcBef>
                <a:spcPts val="500"/>
              </a:spcBef>
              <a:buChar char="•"/>
              <a:defRPr sz="1176">
                <a:latin typeface="Times New Roman"/>
                <a:ea typeface="Times New Roman"/>
                <a:cs typeface="Times New Roman"/>
                <a:sym typeface="Times New Roman"/>
              </a:defRPr>
            </a:pPr>
            <a:r>
              <a:t>Post-1870 we have a further acceleration to modern economic growth…</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Depends on Universal Principles: Smith according to Berry:…"/>
          <p:cNvSpPr txBox="1"/>
          <p:nvPr>
            <p:ph type="body" idx="4294967295"/>
          </p:nvPr>
        </p:nvSpPr>
        <p:spPr>
          <a:xfrm>
            <a:off x="277663" y="1269999"/>
            <a:ext cx="8572501" cy="5080001"/>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61" name="Image" descr="Image"/>
          <p:cNvPicPr>
            <a:picLocks noChangeAspect="1"/>
          </p:cNvPicPr>
          <p:nvPr/>
        </p:nvPicPr>
        <p:blipFill>
          <a:blip r:embed="rId2">
            <a:extLst/>
          </a:blip>
          <a:stretch>
            <a:fillRect/>
          </a:stretch>
        </p:blipFill>
        <p:spPr>
          <a:xfrm>
            <a:off x="277663" y="1269999"/>
            <a:ext cx="6651245" cy="4988435"/>
          </a:xfrm>
          <a:prstGeom prst="rect">
            <a:avLst/>
          </a:prstGeom>
          <a:ln w="12700">
            <a:miter lim="400000"/>
          </a:ln>
        </p:spPr>
      </p:pic>
      <p:sp>
        <p:nvSpPr>
          <p:cNvPr id="262"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63"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66"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67"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70"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73"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7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77"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278"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279"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280"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283"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28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87"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288"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289"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292"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29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96"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29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00"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England Before 1800 Not Much Special"/>
          <p:cNvSpPr txBox="1"/>
          <p:nvPr>
            <p:ph type="title" idx="4294967295"/>
          </p:nvPr>
        </p:nvSpPr>
        <p:spPr>
          <a:xfrm>
            <a:off x="457200" y="-1"/>
            <a:ext cx="8255000" cy="1270001"/>
          </a:xfrm>
          <a:prstGeom prst="rect">
            <a:avLst/>
          </a:prstGeom>
        </p:spPr>
        <p:txBody>
          <a:bodyPr>
            <a:normAutofit fontScale="100000" lnSpcReduction="0"/>
          </a:bodyPr>
          <a:lstStyle>
            <a:lvl1pPr defTabSz="301752">
              <a:defRPr sz="3960"/>
            </a:lvl1pPr>
          </a:lstStyle>
          <a:p>
            <a:pPr/>
            <a:r>
              <a:t>England Before 1800 Not Much Special</a:t>
            </a:r>
          </a:p>
        </p:txBody>
      </p:sp>
      <p:sp>
        <p:nvSpPr>
          <p:cNvPr id="58" name="1265-1345: High Middle Ages……"/>
          <p:cNvSpPr txBox="1"/>
          <p:nvPr>
            <p:ph type="body" sz="half" idx="4294967295"/>
          </p:nvPr>
        </p:nvSpPr>
        <p:spPr>
          <a:xfrm>
            <a:off x="457200" y="1270000"/>
            <a:ext cx="3410436" cy="5397500"/>
          </a:xfrm>
          <a:prstGeom prst="rect">
            <a:avLst/>
          </a:prstGeom>
        </p:spPr>
        <p:txBody>
          <a:bodyPr>
            <a:normAutofit fontScale="100000" lnSpcReduction="0"/>
          </a:bodyPr>
          <a:lstStyle/>
          <a:p>
            <a:pPr marL="264032" indent="-264032" defTabSz="352043">
              <a:lnSpc>
                <a:spcPct val="80000"/>
              </a:lnSpc>
              <a:spcBef>
                <a:spcPts val="400"/>
              </a:spcBef>
              <a:defRPr sz="1848"/>
            </a:pPr>
            <a:r>
              <a:t>1265-1345: High Middle Ages…</a:t>
            </a:r>
          </a:p>
          <a:p>
            <a:pPr marL="264032" indent="-264032" defTabSz="352043">
              <a:lnSpc>
                <a:spcPct val="80000"/>
              </a:lnSpc>
              <a:spcBef>
                <a:spcPts val="400"/>
              </a:spcBef>
              <a:defRPr sz="1848"/>
            </a:pPr>
            <a:r>
              <a:t>1355-1475: Bubonic Plague and socio-economic aftermath…</a:t>
            </a:r>
          </a:p>
          <a:p>
            <a:pPr marL="264032" indent="-264032" defTabSz="352043">
              <a:lnSpc>
                <a:spcPct val="80000"/>
              </a:lnSpc>
              <a:spcBef>
                <a:spcPts val="400"/>
              </a:spcBef>
              <a:defRPr sz="1848"/>
            </a:pPr>
            <a:r>
              <a:t>1475-1595: Malthusian Demographic Recovery… </a:t>
            </a:r>
          </a:p>
          <a:p>
            <a:pPr marL="264032" indent="-264032" defTabSz="352043">
              <a:lnSpc>
                <a:spcPct val="80000"/>
              </a:lnSpc>
              <a:spcBef>
                <a:spcPts val="400"/>
              </a:spcBef>
              <a:defRPr sz="1848"/>
            </a:pPr>
            <a:r>
              <a:t>1595-1775: Profits of Atlantic Seaborne Empire…</a:t>
            </a:r>
          </a:p>
          <a:p>
            <a:pPr marL="264032" indent="-264032" defTabSz="352043">
              <a:lnSpc>
                <a:spcPct val="80000"/>
              </a:lnSpc>
              <a:spcBef>
                <a:spcPts val="400"/>
              </a:spcBef>
              <a:defRPr sz="1848"/>
            </a:pPr>
            <a:r>
              <a:t>1775-1845: Demographic explosion, with little or no trickle-down… </a:t>
            </a:r>
          </a:p>
          <a:p>
            <a:pPr marL="264032" indent="-264032" defTabSz="352043">
              <a:lnSpc>
                <a:spcPct val="80000"/>
              </a:lnSpc>
              <a:spcBef>
                <a:spcPts val="400"/>
              </a:spcBef>
              <a:defRPr sz="1848"/>
            </a:pPr>
            <a:r>
              <a:t>John Stuart Mill (1848 and 1871): “It is questionable if all the mechanical inventions yet made have lightened the day's toil of any human being. They have enabled a greater population to live the same life of drudgery and imprisonment…”</a:t>
            </a:r>
          </a:p>
          <a:p>
            <a:pPr marL="0" indent="0" algn="ctr" defTabSz="352043">
              <a:lnSpc>
                <a:spcPct val="80000"/>
              </a:lnSpc>
              <a:spcBef>
                <a:spcPts val="400"/>
              </a:spcBef>
              <a:buSzTx/>
              <a:buFontTx/>
              <a:buNone/>
              <a:defRPr sz="1848"/>
            </a:pPr>
          </a:p>
          <a:p>
            <a:pPr marL="0" indent="0" algn="ctr" defTabSz="352043">
              <a:spcBef>
                <a:spcPts val="0"/>
              </a:spcBef>
              <a:buSzTx/>
              <a:buFontTx/>
              <a:buNone/>
              <a:defRPr b="1" sz="616">
                <a:uFillTx/>
                <a:latin typeface="Helvetica Neue"/>
                <a:ea typeface="Helvetica Neue"/>
                <a:cs typeface="Helvetica Neue"/>
                <a:sym typeface="Helvetica Neue"/>
              </a:defRPr>
            </a:pPr>
            <a:r>
              <a:t>http://faculty.econ.ucdavis.edu/faculty/gclark/papers/secret2001.pdf</a:t>
            </a:r>
          </a:p>
        </p:txBody>
      </p:sp>
      <p:pic>
        <p:nvPicPr>
          <p:cNvPr id="59" name="Image" descr="Image"/>
          <p:cNvPicPr>
            <a:picLocks noChangeAspect="1"/>
          </p:cNvPicPr>
          <p:nvPr/>
        </p:nvPicPr>
        <p:blipFill>
          <a:blip r:embed="rId2">
            <a:extLst/>
          </a:blip>
          <a:stretch>
            <a:fillRect/>
          </a:stretch>
        </p:blipFill>
        <p:spPr>
          <a:xfrm>
            <a:off x="3867635" y="1270000"/>
            <a:ext cx="5206469" cy="4191915"/>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03"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06"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309"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31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3"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314"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31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8"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319"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320"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32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24"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325"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326"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327"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328"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329"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332"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333"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334"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33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338"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339"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340"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34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4"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345"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346"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49"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50"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51"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 name="The Relocation of Global Industry to England"/>
          <p:cNvSpPr txBox="1"/>
          <p:nvPr>
            <p:ph type="title" idx="4294967295"/>
          </p:nvPr>
        </p:nvSpPr>
        <p:spPr>
          <a:xfrm>
            <a:off x="457200" y="-1"/>
            <a:ext cx="8255000" cy="1270001"/>
          </a:xfrm>
          <a:prstGeom prst="rect">
            <a:avLst/>
          </a:prstGeom>
        </p:spPr>
        <p:txBody>
          <a:bodyPr>
            <a:normAutofit fontScale="100000" lnSpcReduction="0"/>
          </a:bodyPr>
          <a:lstStyle>
            <a:lvl1pPr defTabSz="288036">
              <a:defRPr sz="3780"/>
            </a:lvl1pPr>
          </a:lstStyle>
          <a:p>
            <a:pPr/>
            <a:r>
              <a:t>The Relocation of Global Industry to England</a:t>
            </a:r>
          </a:p>
        </p:txBody>
      </p:sp>
      <p:sp>
        <p:nvSpPr>
          <p:cNvPr id="62" name="Clark: “The population fed and clothed by English agriculture did not expand from 7.5 million to 21 million between 1760 and 1860… from 7.5 to 9.6 million…”…"/>
          <p:cNvSpPr txBox="1"/>
          <p:nvPr>
            <p:ph type="body" sz="half" idx="4294967295"/>
          </p:nvPr>
        </p:nvSpPr>
        <p:spPr>
          <a:xfrm>
            <a:off x="457200" y="1270000"/>
            <a:ext cx="3175000" cy="5397500"/>
          </a:xfrm>
          <a:prstGeom prst="rect">
            <a:avLst/>
          </a:prstGeom>
        </p:spPr>
        <p:txBody>
          <a:bodyPr>
            <a:normAutofit fontScale="100000" lnSpcReduction="0"/>
          </a:bodyPr>
          <a:lstStyle/>
          <a:p>
            <a:pPr marL="336041" indent="-336041" defTabSz="448055">
              <a:lnSpc>
                <a:spcPct val="80000"/>
              </a:lnSpc>
              <a:spcBef>
                <a:spcPts val="600"/>
              </a:spcBef>
              <a:defRPr sz="2352"/>
            </a:pPr>
            <a:r>
              <a:t>Clark: “The population fed and clothed by English agriculture did not expand from 7.5 million to 21 million between 1760 and 1860… from 7.5 to 9.6 million…” </a:t>
            </a:r>
          </a:p>
          <a:p>
            <a:pPr marL="336041" indent="-336041" defTabSz="448055">
              <a:lnSpc>
                <a:spcPct val="80000"/>
              </a:lnSpc>
              <a:spcBef>
                <a:spcPts val="600"/>
              </a:spcBef>
              <a:defRPr sz="2352"/>
            </a:pPr>
            <a:r>
              <a:t>Gets into the business of combining cotton, imported food, coal, and British and Irish workers to make the world’s textiles, iron, machines, and ‘protection’…</a:t>
            </a:r>
          </a:p>
          <a:p>
            <a:pPr marL="336041" indent="-336041" defTabSz="448055">
              <a:lnSpc>
                <a:spcPct val="80000"/>
              </a:lnSpc>
              <a:spcBef>
                <a:spcPts val="600"/>
              </a:spcBef>
              <a:defRPr sz="2352"/>
            </a:pPr>
            <a:r>
              <a:t>A huge shift…</a:t>
            </a:r>
          </a:p>
        </p:txBody>
      </p:sp>
      <p:pic>
        <p:nvPicPr>
          <p:cNvPr id="63" name="Agricultural_Consumption_per_Person_in_England.png" descr="Agricultural_Consumption_per_Person_in_England.png"/>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54"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55"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56"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59"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6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63"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64"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65"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66"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69"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72"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73"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74"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75"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76"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37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80"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381"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38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85"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386"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38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90"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393"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396"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397"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398"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399"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Melissa Dell Takes the “Institutionalist Approac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Melissa Dell Takes the “Institutionalist Approach”</a:t>
            </a:r>
          </a:p>
        </p:txBody>
      </p:sp>
      <p:sp>
        <p:nvSpPr>
          <p:cNvPr id="66"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67"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8" name="Institutions: the Glorious Revolution led to the development of property rights and other institutions favoring growth.…"/>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38225" indent="-238225" defTabSz="452627">
              <a:spcBef>
                <a:spcPts val="1100"/>
              </a:spcBef>
              <a:buSzPct val="100000"/>
              <a:buChar char="•"/>
              <a:defRPr sz="2376">
                <a:latin typeface="Times New Roman"/>
                <a:ea typeface="Times New Roman"/>
                <a:cs typeface="Times New Roman"/>
                <a:sym typeface="Times New Roman"/>
              </a:defRPr>
            </a:pPr>
            <a:r>
              <a:rPr b="1"/>
              <a:t>Institutions</a:t>
            </a:r>
            <a:r>
              <a:t>: the Glorious Revolution led to the development of property rights and other institutions favoring growth. </a:t>
            </a:r>
          </a:p>
          <a:p>
            <a:pPr marL="238225" indent="-238225" defTabSz="452627">
              <a:spcBef>
                <a:spcPts val="1100"/>
              </a:spcBef>
              <a:buSzPct val="100000"/>
              <a:buChar char="•"/>
              <a:defRPr sz="2376">
                <a:latin typeface="Times New Roman"/>
                <a:ea typeface="Times New Roman"/>
                <a:cs typeface="Times New Roman"/>
                <a:sym typeface="Times New Roman"/>
              </a:defRPr>
            </a:pPr>
            <a:r>
              <a:rPr b="1"/>
              <a:t>Culture</a:t>
            </a:r>
            <a:r>
              <a:t>: differences in fertility regimes, marriage norms, religion, or attitudes towards scientific discovery made growth happen first in Western Europe. </a:t>
            </a:r>
          </a:p>
          <a:p>
            <a:pPr marL="238225" indent="-238225" defTabSz="452627">
              <a:spcBef>
                <a:spcPts val="1100"/>
              </a:spcBef>
              <a:buSzPct val="100000"/>
              <a:buChar char="•"/>
              <a:defRPr sz="2376">
                <a:latin typeface="Times New Roman"/>
                <a:ea typeface="Times New Roman"/>
                <a:cs typeface="Times New Roman"/>
                <a:sym typeface="Times New Roman"/>
              </a:defRPr>
            </a:pPr>
            <a:r>
              <a:rPr b="1"/>
              <a:t>Geography</a:t>
            </a:r>
            <a:r>
              <a:t>: the Industrial Revolution happened first in Britain because it had rich coal deposits, or extensive access to the Atlantic. </a:t>
            </a:r>
          </a:p>
          <a:p>
            <a:pPr marL="238225" indent="-238225" defTabSz="452627">
              <a:spcBef>
                <a:spcPts val="1100"/>
              </a:spcBef>
              <a:buSzPct val="100000"/>
              <a:buChar char="•"/>
              <a:defRPr sz="2376">
                <a:latin typeface="Times New Roman"/>
                <a:ea typeface="Times New Roman"/>
                <a:cs typeface="Times New Roman"/>
                <a:sym typeface="Times New Roman"/>
              </a:defRPr>
            </a:pPr>
            <a:r>
              <a:rPr b="1"/>
              <a:t>International</a:t>
            </a:r>
            <a:r>
              <a:t> factors: Britain was able to industrialize first because it benefited most from the slave trade. </a:t>
            </a:r>
          </a:p>
          <a:p>
            <a:pPr marL="238225" indent="-238225" defTabSz="452627">
              <a:spcBef>
                <a:spcPts val="1100"/>
              </a:spcBef>
              <a:buSzPct val="100000"/>
              <a:buChar char="•"/>
              <a:defRPr sz="2376">
                <a:latin typeface="Times New Roman"/>
                <a:ea typeface="Times New Roman"/>
                <a:cs typeface="Times New Roman"/>
                <a:sym typeface="Times New Roman"/>
              </a:defRPr>
            </a:pPr>
            <a:r>
              <a:rPr b="1"/>
              <a:t>Luck</a:t>
            </a:r>
            <a:r>
              <a:t> plus increasing returns: Britain hit the jackpot in discovering a few key inventions that in turn led to more technological progress. </a:t>
            </a:r>
            <a:b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402"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403"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404"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405"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406"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407"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410"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413"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14"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417"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18"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421"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422"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425"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426"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427"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428"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429"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430"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431"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432"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435"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438"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439"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442"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45"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446"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Fundamental Explanations of the Industrial Revolution: Exampl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Fundamental Explanations of the Industrial Revolution: Examples</a:t>
            </a:r>
          </a:p>
        </p:txBody>
      </p:sp>
      <p:sp>
        <p:nvSpPr>
          <p:cNvPr id="7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2" name="Institutions: the Glorious Revolution led to the development of property rights and other institutions favoring growth.…"/>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38225" indent="-238225" defTabSz="452627">
              <a:spcBef>
                <a:spcPts val="1100"/>
              </a:spcBef>
              <a:buSzPct val="100000"/>
              <a:buChar char="•"/>
              <a:defRPr sz="2376">
                <a:latin typeface="Times New Roman"/>
                <a:ea typeface="Times New Roman"/>
                <a:cs typeface="Times New Roman"/>
                <a:sym typeface="Times New Roman"/>
              </a:defRPr>
            </a:pPr>
            <a:r>
              <a:rPr b="1"/>
              <a:t>Institutions</a:t>
            </a:r>
            <a:r>
              <a:t>: the Glorious Revolution led to the development of property rights and other institutions favoring growth. </a:t>
            </a:r>
          </a:p>
          <a:p>
            <a:pPr marL="238225" indent="-238225" defTabSz="452627">
              <a:spcBef>
                <a:spcPts val="1100"/>
              </a:spcBef>
              <a:buSzPct val="100000"/>
              <a:buChar char="•"/>
              <a:defRPr sz="2376">
                <a:latin typeface="Times New Roman"/>
                <a:ea typeface="Times New Roman"/>
                <a:cs typeface="Times New Roman"/>
                <a:sym typeface="Times New Roman"/>
              </a:defRPr>
            </a:pPr>
            <a:r>
              <a:rPr b="1"/>
              <a:t>Culture</a:t>
            </a:r>
            <a:r>
              <a:t>: differences in fertility regimes, marriage norms, religion, or attitudes towards scientific discovery made growth happen first in Western Europe. </a:t>
            </a:r>
          </a:p>
          <a:p>
            <a:pPr marL="238225" indent="-238225" defTabSz="452627">
              <a:spcBef>
                <a:spcPts val="1100"/>
              </a:spcBef>
              <a:buSzPct val="100000"/>
              <a:buChar char="•"/>
              <a:defRPr sz="2376">
                <a:latin typeface="Times New Roman"/>
                <a:ea typeface="Times New Roman"/>
                <a:cs typeface="Times New Roman"/>
                <a:sym typeface="Times New Roman"/>
              </a:defRPr>
            </a:pPr>
            <a:r>
              <a:rPr b="1"/>
              <a:t>Geography</a:t>
            </a:r>
            <a:r>
              <a:t>: the Industrial Revolution happened first in Britain because it had rich coal deposits, or extensive access to the Atlantic. </a:t>
            </a:r>
          </a:p>
          <a:p>
            <a:pPr marL="238225" indent="-238225" defTabSz="452627">
              <a:spcBef>
                <a:spcPts val="1100"/>
              </a:spcBef>
              <a:buSzPct val="100000"/>
              <a:buChar char="•"/>
              <a:defRPr sz="2376">
                <a:latin typeface="Times New Roman"/>
                <a:ea typeface="Times New Roman"/>
                <a:cs typeface="Times New Roman"/>
                <a:sym typeface="Times New Roman"/>
              </a:defRPr>
            </a:pPr>
            <a:r>
              <a:rPr b="1"/>
              <a:t>International</a:t>
            </a:r>
            <a:r>
              <a:t> factors: Britain was able to industrialize first because it benefited most from the slave trade. </a:t>
            </a:r>
          </a:p>
          <a:p>
            <a:pPr marL="238225" indent="-238225" defTabSz="452627">
              <a:spcBef>
                <a:spcPts val="1100"/>
              </a:spcBef>
              <a:buSzPct val="100000"/>
              <a:buChar char="•"/>
              <a:defRPr sz="2376">
                <a:latin typeface="Times New Roman"/>
                <a:ea typeface="Times New Roman"/>
                <a:cs typeface="Times New Roman"/>
                <a:sym typeface="Times New Roman"/>
              </a:defRPr>
            </a:pPr>
            <a:r>
              <a:rPr b="1"/>
              <a:t>Luck</a:t>
            </a:r>
            <a:r>
              <a:t> plus increasing returns: Britain hit the jackpot in discovering a few key inventions that in turn led to more technological progress. </a:t>
            </a:r>
            <a:b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49"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50"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51"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54"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55"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58"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59"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Review: 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Review: Allen: Reform and Democracy</a:t>
            </a:r>
          </a:p>
        </p:txBody>
      </p:sp>
      <p:sp>
        <p:nvSpPr>
          <p:cNvPr id="463"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464"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467"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468"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471"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472"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475"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478"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